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31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5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08" r:id="rId41"/>
    <p:sldId id="294" r:id="rId42"/>
    <p:sldId id="295" r:id="rId43"/>
    <p:sldId id="296" r:id="rId44"/>
    <p:sldId id="297" r:id="rId45"/>
    <p:sldId id="298" r:id="rId46"/>
    <p:sldId id="299" r:id="rId47"/>
    <p:sldId id="311" r:id="rId48"/>
    <p:sldId id="313" r:id="rId49"/>
    <p:sldId id="310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9" r:id="rId5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DE2"/>
          </a:solidFill>
        </a:fill>
      </a:tcStyle>
    </a:wholeTbl>
    <a:band2H>
      <a:tcTxStyle/>
      <a:tcStyle>
        <a:tcBdr/>
        <a:fill>
          <a:solidFill>
            <a:srgbClr val="ECEFF1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60"/>
    <p:restoredTop sz="94663"/>
  </p:normalViewPr>
  <p:slideViewPr>
    <p:cSldViewPr snapToGrid="0" snapToObjects="1">
      <p:cViewPr>
        <p:scale>
          <a:sx n="101" d="100"/>
          <a:sy n="101" d="100"/>
        </p:scale>
        <p:origin x="440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55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orizon.png" descr="horizon.png"/>
          <p:cNvPicPr>
            <a:picLocks noChangeAspect="1"/>
          </p:cNvPicPr>
          <p:nvPr/>
        </p:nvPicPr>
        <p:blipFill>
          <a:blip r:embed="rId2"/>
          <a:srcRect t="33332"/>
          <a:stretch>
            <a:fillRect/>
          </a:stretch>
        </p:blipFill>
        <p:spPr>
          <a:xfrm>
            <a:off x="0" y="0"/>
            <a:ext cx="91440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orizon.png" descr="horiz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4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cap="all" spc="50"/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3462337"/>
            <a:ext cx="7885114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1pPr>
            <a:lvl2pPr marL="0" indent="4572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2pPr>
            <a:lvl3pPr marL="0" indent="9144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3pPr>
            <a:lvl4pPr marL="0" indent="13716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4pPr>
            <a:lvl5pPr marL="0" indent="1828800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7" descr="Picture 7"/>
          <p:cNvPicPr>
            <a:picLocks noChangeAspect="1"/>
          </p:cNvPicPr>
          <p:nvPr/>
        </p:nvPicPr>
        <p:blipFill>
          <a:blip r:embed="rId2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192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1pPr>
            <a:lvl2pPr marL="0" indent="4572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2pPr>
            <a:lvl3pPr marL="0" indent="9144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3pPr>
            <a:lvl4pPr marL="0" indent="13716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4pPr>
            <a:lvl5pPr marL="0" indent="1828800" algn="ctr">
              <a:buClrTx/>
              <a:buSzTx/>
              <a:buFontTx/>
              <a:buNone/>
              <a:defRPr spc="30">
                <a:solidFill>
                  <a:srgbClr val="DC9E1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itle Text"/>
          <p:cNvSpPr>
            <a:spLocks noGrp="1"/>
          </p:cNvSpPr>
          <p:nvPr>
            <p:ph type="title"/>
          </p:nvPr>
        </p:nvSpPr>
        <p:spPr>
          <a:xfrm>
            <a:off x="685800" y="2007887"/>
            <a:ext cx="7772400" cy="1470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cap="all" spc="50"/>
            </a:lvl1pPr>
          </a:lstStyle>
          <a:p>
            <a:r>
              <a:t>Title Text</a:t>
            </a:r>
          </a:p>
        </p:txBody>
      </p:sp>
      <p:sp>
        <p:nvSpPr>
          <p:cNvPr id="5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cap="all" spc="50"/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30"/>
            </a:lvl1pPr>
            <a:lvl2pPr marL="742950" indent="-285750">
              <a:defRPr spc="30"/>
            </a:lvl2pPr>
            <a:lvl3pPr marL="1143000" indent="-228600">
              <a:defRPr spc="30"/>
            </a:lvl3pPr>
            <a:lvl4pPr marL="1600200" indent="-228600">
              <a:defRPr spc="30"/>
            </a:lvl4pPr>
            <a:lvl5pPr marL="2057400" indent="-228600">
              <a:defRPr spc="3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gradFill flip="none" rotWithShape="1">
          <a:gsLst>
            <a:gs pos="0">
              <a:srgbClr val="3B3B3B"/>
            </a:gs>
            <a:gs pos="3100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Text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spc="50">
                <a:solidFill>
                  <a:srgbClr val="DC9E1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57344" y="1447800"/>
            <a:ext cx="3419856" cy="34747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09600" y="2547890"/>
            <a:ext cx="2971800" cy="2405110"/>
          </a:xfrm>
          <a:prstGeom prst="rect">
            <a:avLst/>
          </a:prstGeom>
        </p:spPr>
        <p:txBody>
          <a:bodyPr lIns="9144" tIns="9144" rIns="9144" bIns="9144">
            <a:normAutofit/>
          </a:bodyPr>
          <a:lstStyle>
            <a:lvl1pPr marL="0" indent="0">
              <a:buClrTx/>
              <a:buSzTx/>
              <a:buFontTx/>
              <a:buNone/>
              <a:defRPr sz="1400" spc="30"/>
            </a:lvl1pPr>
            <a:lvl2pPr marL="0" indent="457200">
              <a:buClrTx/>
              <a:buSzTx/>
              <a:buFontTx/>
              <a:buNone/>
              <a:defRPr sz="1400" spc="30"/>
            </a:lvl2pPr>
            <a:lvl3pPr marL="0" indent="914400">
              <a:buClrTx/>
              <a:buSzTx/>
              <a:buFontTx/>
              <a:buNone/>
              <a:defRPr sz="1400" spc="30"/>
            </a:lvl3pPr>
            <a:lvl4pPr marL="0" indent="1371600">
              <a:buClrTx/>
              <a:buSzTx/>
              <a:buFontTx/>
              <a:buNone/>
              <a:defRPr sz="1400" spc="30"/>
            </a:lvl4pPr>
            <a:lvl5pPr marL="0" indent="1828800">
              <a:buClrTx/>
              <a:buSzTx/>
              <a:buFontTx/>
              <a:buNone/>
              <a:defRPr sz="1400" spc="3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9000">
              <a:srgbClr val="000000"/>
            </a:gs>
            <a:gs pos="100000">
              <a:srgbClr val="383838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rizon.png" descr="horizon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/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2"/>
          </p:nvPr>
        </p:nvSpPr>
        <p:spPr>
          <a:xfrm>
            <a:off x="8275416" y="6410642"/>
            <a:ext cx="258985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27075" marR="0" indent="-26987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1303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5875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0447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5019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9591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4163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873500" marR="0" indent="-215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DC9E1F"/>
        </a:buClr>
        <a:buSzPct val="100000"/>
        <a:buFont typeface="Arial"/>
        <a:buChar char=""/>
        <a:tabLst/>
        <a:defRPr sz="17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t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ubtitle 1"/>
          <p:cNvSpPr>
            <a:spLocks noGrp="1"/>
          </p:cNvSpPr>
          <p:nvPr>
            <p:ph type="body" sz="quarter" idx="1"/>
          </p:nvPr>
        </p:nvSpPr>
        <p:spPr>
          <a:xfrm>
            <a:off x="278769" y="292099"/>
            <a:ext cx="8586462" cy="11253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defRPr sz="270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MAKES A </a:t>
            </a:r>
            <a:r>
              <a:rPr>
                <a:solidFill>
                  <a:srgbClr val="FFFFFF"/>
                </a:solidFill>
              </a:rPr>
              <a:t>NEW YORK BUILDING ART DECO</a:t>
            </a:r>
            <a:r>
              <a:t>?</a:t>
            </a:r>
          </a:p>
        </p:txBody>
      </p:sp>
      <p:pic>
        <p:nvPicPr>
          <p:cNvPr id="91" name="14984929898_a443f8bf3e_k-1.jpg" descr="14984929898_a443f8bf3e_k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74" y="1027396"/>
            <a:ext cx="6970452" cy="522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94" name="TextBox 4"/>
          <p:cNvSpPr/>
          <p:nvPr/>
        </p:nvSpPr>
        <p:spPr>
          <a:xfrm>
            <a:off x="1050130" y="6243867"/>
            <a:ext cx="478988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Building, Midtown East (Manhattan)</a:t>
            </a:r>
          </a:p>
        </p:txBody>
      </p:sp>
    </p:spTree>
    <p:extLst>
      <p:ext uri="{BB962C8B-B14F-4D97-AF65-F5344CB8AC3E}">
        <p14:creationId xmlns:p14="http://schemas.microsoft.com/office/powerpoint/2010/main" val="32702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95" name="Art Deco overlapped with the Roaring Twenties and the Great Depression. Many classic books and films you may have studied in school (or read/seen for fun!) were released during this time."/>
          <p:cNvSpPr/>
          <p:nvPr/>
        </p:nvSpPr>
        <p:spPr>
          <a:xfrm>
            <a:off x="363110" y="4958765"/>
            <a:ext cx="841778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Art Deco overlapped with the </a:t>
            </a:r>
            <a:r>
              <a:rPr dirty="0">
                <a:solidFill>
                  <a:srgbClr val="FFFFFF"/>
                </a:solidFill>
              </a:rPr>
              <a:t>Roaring Twenties</a:t>
            </a:r>
            <a:r>
              <a:rPr dirty="0"/>
              <a:t> and the </a:t>
            </a:r>
            <a:r>
              <a:rPr dirty="0">
                <a:solidFill>
                  <a:srgbClr val="FFFFFF"/>
                </a:solidFill>
              </a:rPr>
              <a:t>Great Depression</a:t>
            </a:r>
            <a:r>
              <a:rPr dirty="0"/>
              <a:t>. </a:t>
            </a:r>
            <a:endParaRPr lang="en-US" dirty="0"/>
          </a:p>
          <a:p>
            <a:pPr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lang="en-US" dirty="0"/>
          </a:p>
          <a:p>
            <a:pPr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Many classic books and films you may have studied in school (or read/seen for fun!) were released during this time.</a:t>
            </a:r>
          </a:p>
        </p:txBody>
      </p:sp>
      <p:pic>
        <p:nvPicPr>
          <p:cNvPr id="196" name="the-great-gatsby-9780743273565_hr.jpg" descr="the-great-gatsby-9780743273565_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1295">
            <a:off x="127145" y="582933"/>
            <a:ext cx="2408275" cy="3669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The_Grapes_of_Wrath_(1939_1st_ed_cover).jpg" descr="The_Grapes_of_Wrath_(1939_1st_ed_cover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028">
            <a:off x="2402226" y="799399"/>
            <a:ext cx="2374910" cy="3521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unnamed.jpg" descr="unnam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0497">
            <a:off x="4800939" y="407802"/>
            <a:ext cx="2330224" cy="3357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Kingkongposter.jpg" descr="Kingkongpost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8119">
            <a:off x="7169519" y="902500"/>
            <a:ext cx="1862113" cy="37847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20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Modern cities were developing."/>
          <p:cNvSpPr/>
          <p:nvPr/>
        </p:nvSpPr>
        <p:spPr>
          <a:xfrm>
            <a:off x="2880104" y="5412145"/>
            <a:ext cx="338379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Modern cities were developing.</a:t>
            </a:r>
          </a:p>
        </p:txBody>
      </p:sp>
      <p:sp>
        <p:nvSpPr>
          <p:cNvPr id="192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93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95" name="Deco buildings were designed during changing times in America, after World War I (ending in 1918) and before World War II (ending in 1945)."/>
          <p:cNvSpPr>
            <a:spLocks noGrp="1"/>
          </p:cNvSpPr>
          <p:nvPr>
            <p:ph type="body" sz="quarter" idx="4294967295"/>
          </p:nvPr>
        </p:nvSpPr>
        <p:spPr>
          <a:xfrm>
            <a:off x="468535" y="184050"/>
            <a:ext cx="8206930" cy="8374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Deco buildings were designed during changing times in America, after </a:t>
            </a:r>
            <a:r>
              <a:rPr>
                <a:solidFill>
                  <a:srgbClr val="FFFFFF"/>
                </a:solidFill>
              </a:rPr>
              <a:t>World War I</a:t>
            </a:r>
            <a:r>
              <a:t> (ending in 1918) and before </a:t>
            </a:r>
            <a:r>
              <a:rPr>
                <a:solidFill>
                  <a:srgbClr val="FFFFFF"/>
                </a:solidFill>
              </a:rPr>
              <a:t>World War II </a:t>
            </a:r>
            <a:r>
              <a:rPr>
                <a:solidFill>
                  <a:srgbClr val="D6A841"/>
                </a:solidFill>
              </a:rPr>
              <a:t>(ending in 1945)</a:t>
            </a:r>
            <a:r>
              <a:t>. </a:t>
            </a:r>
          </a:p>
        </p:txBody>
      </p:sp>
      <p:pic>
        <p:nvPicPr>
          <p:cNvPr id="196" name="u-g-Q10OKN80.jpg" descr="u-g-Q10OKN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87" y="1086007"/>
            <a:ext cx="6682426" cy="493284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Construction workers eating lunch up high at Rockefeller Center"/>
          <p:cNvSpPr/>
          <p:nvPr/>
        </p:nvSpPr>
        <p:spPr>
          <a:xfrm>
            <a:off x="1203392" y="6083355"/>
            <a:ext cx="5964794" cy="35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Construction workers eating lunch up high at Rockefeller Center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01" name="As more people moved to Manhattan, New York grew outwards toward what are now the other boroughs, as well as upwards.…"/>
          <p:cNvSpPr/>
          <p:nvPr/>
        </p:nvSpPr>
        <p:spPr>
          <a:xfrm>
            <a:off x="469797" y="2147838"/>
            <a:ext cx="2103845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As more people moved to Manhattan, New York grew </a:t>
            </a:r>
            <a:r>
              <a:rPr dirty="0">
                <a:solidFill>
                  <a:srgbClr val="FFFFFF"/>
                </a:solidFill>
              </a:rPr>
              <a:t>outwards</a:t>
            </a:r>
            <a:r>
              <a:rPr dirty="0"/>
              <a:t> toward what are now the </a:t>
            </a:r>
            <a:r>
              <a:rPr dirty="0">
                <a:solidFill>
                  <a:srgbClr val="FFFFFF"/>
                </a:solidFill>
              </a:rPr>
              <a:t>other boroughs</a:t>
            </a:r>
            <a:r>
              <a:rPr dirty="0"/>
              <a:t>, as well as </a:t>
            </a:r>
            <a:r>
              <a:rPr dirty="0">
                <a:solidFill>
                  <a:srgbClr val="FFFFFF"/>
                </a:solidFill>
              </a:rPr>
              <a:t>upwards. </a:t>
            </a:r>
          </a:p>
        </p:txBody>
      </p:sp>
      <p:pic>
        <p:nvPicPr>
          <p:cNvPr id="202" name="dde5bb949c91afecbf7f3cfc42d1fe8e.png" descr="dde5bb949c91afecbf7f3cfc42d1fe8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601" y="416222"/>
            <a:ext cx="5917795" cy="5771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Buildings were being made taller and taller creating the modern skyscraper."/>
          <p:cNvSpPr/>
          <p:nvPr/>
        </p:nvSpPr>
        <p:spPr>
          <a:xfrm>
            <a:off x="584560" y="415610"/>
            <a:ext cx="797487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Buildings were being made taller and taller creating the </a:t>
            </a:r>
            <a:r>
              <a:rPr dirty="0">
                <a:solidFill>
                  <a:srgbClr val="FFFFFF"/>
                </a:solidFill>
              </a:rPr>
              <a:t>modern skyscraper</a:t>
            </a:r>
            <a:r>
              <a:rPr dirty="0"/>
              <a:t>.</a:t>
            </a:r>
          </a:p>
        </p:txBody>
      </p:sp>
      <p:pic>
        <p:nvPicPr>
          <p:cNvPr id="205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07" name="Screen Shot 2020-09-14 at 10.10.02 PM.jpg" descr="Screen Shot 2020-09-14 at 10.10.02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4" y="1171196"/>
            <a:ext cx="8782292" cy="4954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here were many new materials being created, like plastic and special metals.…"/>
          <p:cNvSpPr/>
          <p:nvPr/>
        </p:nvSpPr>
        <p:spPr>
          <a:xfrm>
            <a:off x="365039" y="427037"/>
            <a:ext cx="841392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There were many </a:t>
            </a:r>
            <a:r>
              <a:rPr dirty="0">
                <a:solidFill>
                  <a:srgbClr val="FFFFFF"/>
                </a:solidFill>
              </a:rPr>
              <a:t>new materials</a:t>
            </a:r>
            <a:r>
              <a:rPr dirty="0"/>
              <a:t> being created, like </a:t>
            </a:r>
            <a:r>
              <a:rPr dirty="0">
                <a:solidFill>
                  <a:srgbClr val="FFFFFF"/>
                </a:solidFill>
              </a:rPr>
              <a:t>plastic</a:t>
            </a:r>
            <a:r>
              <a:rPr dirty="0"/>
              <a:t> and </a:t>
            </a:r>
            <a:r>
              <a:rPr dirty="0">
                <a:solidFill>
                  <a:srgbClr val="FFFFFF"/>
                </a:solidFill>
              </a:rPr>
              <a:t>special metals</a:t>
            </a:r>
            <a:r>
              <a:rPr dirty="0"/>
              <a:t>. Many of these materials came about because of </a:t>
            </a:r>
            <a:r>
              <a:rPr dirty="0">
                <a:solidFill>
                  <a:srgbClr val="FFFFFF"/>
                </a:solidFill>
              </a:rPr>
              <a:t>military innovation</a:t>
            </a:r>
            <a:r>
              <a:rPr lang="en-US" dirty="0"/>
              <a:t> that happened during World War I.</a:t>
            </a:r>
            <a:endParaRPr dirty="0"/>
          </a:p>
        </p:txBody>
      </p:sp>
      <p:pic>
        <p:nvPicPr>
          <p:cNvPr id="21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12" name="chrysler building stainless steel.png" descr="chrysler building stainless ste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93713"/>
            <a:ext cx="9144001" cy="327057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4"/>
          <p:cNvSpPr/>
          <p:nvPr/>
        </p:nvSpPr>
        <p:spPr>
          <a:xfrm>
            <a:off x="177217" y="5129098"/>
            <a:ext cx="324348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ontent Placeholder 2"/>
          <p:cNvSpPr>
            <a:spLocks noGrp="1"/>
          </p:cNvSpPr>
          <p:nvPr>
            <p:ph type="body" idx="1"/>
          </p:nvPr>
        </p:nvSpPr>
        <p:spPr>
          <a:xfrm>
            <a:off x="196850" y="265113"/>
            <a:ext cx="8724900" cy="4114801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Even though buildings have the same </a:t>
            </a:r>
            <a:r>
              <a:rPr>
                <a:solidFill>
                  <a:srgbClr val="FFFFFF"/>
                </a:solidFill>
              </a:rPr>
              <a:t>structural parts</a:t>
            </a:r>
            <a:r>
              <a:t>, </a:t>
            </a:r>
            <a:r>
              <a:rPr>
                <a:solidFill>
                  <a:srgbClr val="D6A800"/>
                </a:solidFill>
              </a:rPr>
              <a:t>each building is unique</a:t>
            </a:r>
            <a:r>
              <a:t>. 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Most Art Deco buildings </a:t>
            </a:r>
            <a:r>
              <a:rPr>
                <a:solidFill>
                  <a:srgbClr val="FFFFFF"/>
                </a:solidFill>
              </a:rPr>
              <a:t>share features that are similar</a:t>
            </a:r>
            <a:r>
              <a:t> but not exactly the same. Like people in a family!</a:t>
            </a:r>
          </a:p>
        </p:txBody>
      </p:sp>
      <p:pic>
        <p:nvPicPr>
          <p:cNvPr id="21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806575"/>
            <a:ext cx="2255839" cy="370522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4"/>
          <p:cNvSpPr/>
          <p:nvPr/>
        </p:nvSpPr>
        <p:spPr>
          <a:xfrm>
            <a:off x="963612" y="5507037"/>
            <a:ext cx="1801898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120 Wall Street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pic>
        <p:nvPicPr>
          <p:cNvPr id="21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37" y="1828800"/>
            <a:ext cx="2157413" cy="368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Box 6"/>
          <p:cNvSpPr/>
          <p:nvPr/>
        </p:nvSpPr>
        <p:spPr>
          <a:xfrm>
            <a:off x="6415087" y="5495925"/>
            <a:ext cx="180357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Squibb Building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pic>
        <p:nvPicPr>
          <p:cNvPr id="220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337" y="1806575"/>
            <a:ext cx="2284413" cy="3721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Box 8"/>
          <p:cNvSpPr/>
          <p:nvPr/>
        </p:nvSpPr>
        <p:spPr>
          <a:xfrm>
            <a:off x="3852862" y="5507037"/>
            <a:ext cx="1426182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Century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(Manhattan)</a:t>
            </a:r>
          </a:p>
        </p:txBody>
      </p:sp>
      <p:sp>
        <p:nvSpPr>
          <p:cNvPr id="222" name="TextBox 8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23" name="adsny_border_ws_single_color.png" descr="adsny_border_ws_single_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Look at these buildings… Do you notice any similar features?"/>
          <p:cNvSpPr>
            <a:spLocks noGrp="1"/>
          </p:cNvSpPr>
          <p:nvPr>
            <p:ph type="title"/>
          </p:nvPr>
        </p:nvSpPr>
        <p:spPr>
          <a:xfrm>
            <a:off x="276225" y="160654"/>
            <a:ext cx="8591550" cy="1143001"/>
          </a:xfrm>
          <a:prstGeom prst="rect">
            <a:avLst/>
          </a:prstGeom>
        </p:spPr>
        <p:txBody>
          <a:bodyPr anchor="b"/>
          <a:lstStyle/>
          <a:p>
            <a:pPr algn="ctr">
              <a:defRPr sz="300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Look at these buildings…</a:t>
            </a:r>
            <a:br/>
            <a:r>
              <a:t>Do you notice any </a:t>
            </a:r>
            <a:r>
              <a:rPr>
                <a:solidFill>
                  <a:srgbClr val="FFFFFF"/>
                </a:solidFill>
              </a:rPr>
              <a:t>similar features</a:t>
            </a:r>
            <a:r>
              <a:t>? </a:t>
            </a:r>
          </a:p>
        </p:txBody>
      </p:sp>
      <p:pic>
        <p:nvPicPr>
          <p:cNvPr id="227" name="Content Placeholder 4" descr="Content Placeholder 4"/>
          <p:cNvPicPr>
            <a:picLocks noChangeAspect="1"/>
          </p:cNvPicPr>
          <p:nvPr/>
        </p:nvPicPr>
        <p:blipFill>
          <a:blip r:embed="rId2"/>
          <a:srcRect t="8673" b="8672"/>
          <a:stretch>
            <a:fillRect/>
          </a:stretch>
        </p:blipFill>
        <p:spPr>
          <a:xfrm>
            <a:off x="312738" y="1571625"/>
            <a:ext cx="3733801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Content Placeholder 5" descr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75" y="1864256"/>
            <a:ext cx="4633913" cy="382322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Box 6"/>
          <p:cNvSpPr/>
          <p:nvPr/>
        </p:nvSpPr>
        <p:spPr>
          <a:xfrm>
            <a:off x="4581631" y="5819457"/>
            <a:ext cx="3987885" cy="1072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Sears, Roebuck &amp; Company Building</a:t>
            </a:r>
          </a:p>
          <a:p>
            <a: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(Brooklyn)</a:t>
            </a:r>
            <a:endParaRPr sz="2400"/>
          </a:p>
        </p:txBody>
      </p:sp>
      <p:sp>
        <p:nvSpPr>
          <p:cNvPr id="230" name="TextBox 7"/>
          <p:cNvSpPr/>
          <p:nvPr/>
        </p:nvSpPr>
        <p:spPr>
          <a:xfrm>
            <a:off x="274108" y="5814765"/>
            <a:ext cx="2445617" cy="66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1001 Jerome Avenue </a:t>
            </a:r>
          </a:p>
          <a:p>
            <a:pPr>
              <a:defRPr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(The Bronx) </a:t>
            </a:r>
          </a:p>
        </p:txBody>
      </p:sp>
      <p:pic>
        <p:nvPicPr>
          <p:cNvPr id="231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 advAuto="0"/>
      <p:bldP spid="22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>
            <a:spLocks noGrp="1"/>
          </p:cNvSpPr>
          <p:nvPr>
            <p:ph type="title"/>
          </p:nvPr>
        </p:nvSpPr>
        <p:spPr>
          <a:xfrm>
            <a:off x="609600" y="91758"/>
            <a:ext cx="79248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Massing</a:t>
            </a:r>
          </a:p>
        </p:txBody>
      </p:sp>
      <p:sp>
        <p:nvSpPr>
          <p:cNvPr id="235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249237" y="821121"/>
            <a:ext cx="4959906" cy="1587501"/>
          </a:xfrm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90000"/>
              </a:lnSpc>
              <a:buClrTx/>
              <a:buFontTx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Every building has a </a:t>
            </a:r>
            <a:r>
              <a:rPr>
                <a:solidFill>
                  <a:srgbClr val="D6A841"/>
                </a:solidFill>
              </a:rPr>
              <a:t>general shape and size</a:t>
            </a:r>
            <a:r>
              <a:t> that </a:t>
            </a:r>
            <a:r>
              <a:rPr>
                <a:solidFill>
                  <a:srgbClr val="D6A841"/>
                </a:solidFill>
              </a:rPr>
              <a:t>takes up space in </a:t>
            </a:r>
            <a:r>
              <a:rPr>
                <a:solidFill>
                  <a:srgbClr val="FFFFFF"/>
                </a:solidFill>
              </a:rPr>
              <a:t>three dimensions</a:t>
            </a:r>
            <a:r>
              <a:t>. </a:t>
            </a:r>
          </a:p>
          <a:p>
            <a:pPr marL="180473" indent="-180473">
              <a:lnSpc>
                <a:spcPct val="90000"/>
              </a:lnSpc>
              <a:buClrTx/>
              <a:buFontTx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overall impression of its size and shape is called </a:t>
            </a:r>
            <a:r>
              <a:rPr>
                <a:solidFill>
                  <a:srgbClr val="FFFFFF"/>
                </a:solidFill>
              </a:rPr>
              <a:t>massing</a:t>
            </a:r>
            <a:r>
              <a:t>.</a:t>
            </a:r>
          </a:p>
        </p:txBody>
      </p:sp>
      <p:sp>
        <p:nvSpPr>
          <p:cNvPr id="236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37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39" name="primaryphoto-42.jpg" descr="primaryphoto-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792" y="831917"/>
            <a:ext cx="3227196" cy="555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The-News-Building-220-E.-42nd-St.-New-York-1.png" descr="The-News-Building-220-E.-42nd-St.-New-York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40" y="2380218"/>
            <a:ext cx="4604901" cy="356879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7"/>
          <p:cNvSpPr/>
          <p:nvPr/>
        </p:nvSpPr>
        <p:spPr>
          <a:xfrm>
            <a:off x="389254" y="6073061"/>
            <a:ext cx="357846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Daily News Building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extBox 2"/>
          <p:cNvSpPr/>
          <p:nvPr/>
        </p:nvSpPr>
        <p:spPr>
          <a:xfrm>
            <a:off x="7266305" y="64944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45" name="Art Deco skyscrapers normally have different stepped levels.…"/>
          <p:cNvSpPr/>
          <p:nvPr/>
        </p:nvSpPr>
        <p:spPr>
          <a:xfrm>
            <a:off x="245288" y="210919"/>
            <a:ext cx="8653424" cy="764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Art Deco skyscrapers normally have different </a:t>
            </a:r>
            <a:r>
              <a:rPr>
                <a:solidFill>
                  <a:srgbClr val="FFFFFF"/>
                </a:solidFill>
              </a:rPr>
              <a:t>stepped</a:t>
            </a:r>
            <a:r>
              <a:t> </a:t>
            </a:r>
            <a:r>
              <a:rPr>
                <a:solidFill>
                  <a:srgbClr val="FFFFFF"/>
                </a:solidFill>
              </a:rPr>
              <a:t>levels.</a:t>
            </a:r>
          </a:p>
          <a:p>
            <a:pPr marL="180473" indent="-180473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These steps are similar to the steps in </a:t>
            </a:r>
            <a:r>
              <a:rPr>
                <a:solidFill>
                  <a:srgbClr val="FFFFFF"/>
                </a:solidFill>
              </a:rPr>
              <a:t>Mayan and Aztecan pyramids </a:t>
            </a:r>
            <a:r>
              <a:rPr>
                <a:solidFill>
                  <a:srgbClr val="D6A841"/>
                </a:solidFill>
              </a:rPr>
              <a:t>(ziggurats).</a:t>
            </a:r>
          </a:p>
        </p:txBody>
      </p:sp>
      <p:sp>
        <p:nvSpPr>
          <p:cNvPr id="246" name="TextBox 5"/>
          <p:cNvSpPr/>
          <p:nvPr/>
        </p:nvSpPr>
        <p:spPr>
          <a:xfrm>
            <a:off x="340466" y="6043793"/>
            <a:ext cx="1779053" cy="37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Tikal, Guatemala</a:t>
            </a:r>
          </a:p>
        </p:txBody>
      </p:sp>
      <p:sp>
        <p:nvSpPr>
          <p:cNvPr id="247" name="TextBox 6"/>
          <p:cNvSpPr/>
          <p:nvPr/>
        </p:nvSpPr>
        <p:spPr>
          <a:xfrm>
            <a:off x="4728175" y="6031282"/>
            <a:ext cx="392335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Paramount Building (Manhattan)</a:t>
            </a:r>
          </a:p>
        </p:txBody>
      </p:sp>
      <p:pic>
        <p:nvPicPr>
          <p:cNvPr id="248" name="043807af0a3127976eca96e22418f631.jpg" descr="043807af0a3127976eca96e22418f6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84" y="1125909"/>
            <a:ext cx="3071302" cy="4844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visiting-tikal-temple-1-770x460.jpg" descr="visiting-tikal-temple-1-770x4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39" y="1125909"/>
            <a:ext cx="3506368" cy="48443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E8D7F9-4DC6-2A4D-A33C-45D0A206300F}"/>
              </a:ext>
            </a:extLst>
          </p:cNvPr>
          <p:cNvGrpSpPr/>
          <p:nvPr/>
        </p:nvGrpSpPr>
        <p:grpSpPr>
          <a:xfrm>
            <a:off x="6614706" y="2696591"/>
            <a:ext cx="432611" cy="860997"/>
            <a:chOff x="6614706" y="2696591"/>
            <a:chExt cx="432611" cy="860997"/>
          </a:xfrm>
        </p:grpSpPr>
        <p:sp>
          <p:nvSpPr>
            <p:cNvPr id="250" name="Line"/>
            <p:cNvSpPr/>
            <p:nvPr/>
          </p:nvSpPr>
          <p:spPr>
            <a:xfrm flipV="1">
              <a:off x="7016982" y="3395659"/>
              <a:ext cx="1" cy="16192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Line"/>
            <p:cNvSpPr/>
            <p:nvPr/>
          </p:nvSpPr>
          <p:spPr>
            <a:xfrm flipV="1">
              <a:off x="6916279" y="3127094"/>
              <a:ext cx="454" cy="257176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Line"/>
            <p:cNvSpPr/>
            <p:nvPr/>
          </p:nvSpPr>
          <p:spPr>
            <a:xfrm flipV="1">
              <a:off x="6816495" y="2887063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3" name="Line"/>
            <p:cNvSpPr/>
            <p:nvPr/>
          </p:nvSpPr>
          <p:spPr>
            <a:xfrm flipV="1">
              <a:off x="6727745" y="2717649"/>
              <a:ext cx="1" cy="16192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Line"/>
            <p:cNvSpPr/>
            <p:nvPr/>
          </p:nvSpPr>
          <p:spPr>
            <a:xfrm flipH="1">
              <a:off x="6897026" y="3370865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Line"/>
            <p:cNvSpPr/>
            <p:nvPr/>
          </p:nvSpPr>
          <p:spPr>
            <a:xfrm flipH="1">
              <a:off x="6795325" y="3107340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6" name="Line"/>
            <p:cNvSpPr/>
            <p:nvPr/>
          </p:nvSpPr>
          <p:spPr>
            <a:xfrm flipH="1">
              <a:off x="6690700" y="2897790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7" name="Line"/>
            <p:cNvSpPr/>
            <p:nvPr/>
          </p:nvSpPr>
          <p:spPr>
            <a:xfrm flipH="1">
              <a:off x="6614706" y="2696591"/>
              <a:ext cx="15029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FD907E-F6C2-024F-9548-1D5B784F662E}"/>
              </a:ext>
            </a:extLst>
          </p:cNvPr>
          <p:cNvGrpSpPr/>
          <p:nvPr/>
        </p:nvGrpSpPr>
        <p:grpSpPr>
          <a:xfrm>
            <a:off x="726739" y="3315199"/>
            <a:ext cx="1044251" cy="2038191"/>
            <a:chOff x="726739" y="3315199"/>
            <a:chExt cx="1044251" cy="2038191"/>
          </a:xfrm>
        </p:grpSpPr>
        <p:sp>
          <p:nvSpPr>
            <p:cNvPr id="258" name="Line"/>
            <p:cNvSpPr/>
            <p:nvPr/>
          </p:nvSpPr>
          <p:spPr>
            <a:xfrm flipH="1">
              <a:off x="1500921" y="372217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9" name="Line"/>
            <p:cNvSpPr/>
            <p:nvPr/>
          </p:nvSpPr>
          <p:spPr>
            <a:xfrm flipH="1">
              <a:off x="1618396" y="3509737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Line"/>
            <p:cNvSpPr/>
            <p:nvPr/>
          </p:nvSpPr>
          <p:spPr>
            <a:xfrm flipV="1">
              <a:off x="726739" y="5100125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1" name="Line"/>
            <p:cNvSpPr/>
            <p:nvPr/>
          </p:nvSpPr>
          <p:spPr>
            <a:xfrm flipH="1">
              <a:off x="730143" y="508742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2" name="Line"/>
            <p:cNvSpPr/>
            <p:nvPr/>
          </p:nvSpPr>
          <p:spPr>
            <a:xfrm flipV="1">
              <a:off x="847389" y="484930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3" name="Line"/>
            <p:cNvSpPr/>
            <p:nvPr/>
          </p:nvSpPr>
          <p:spPr>
            <a:xfrm flipH="1">
              <a:off x="860318" y="483660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Line"/>
            <p:cNvSpPr/>
            <p:nvPr/>
          </p:nvSpPr>
          <p:spPr>
            <a:xfrm flipV="1">
              <a:off x="987089" y="460165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5" name="Line"/>
            <p:cNvSpPr/>
            <p:nvPr/>
          </p:nvSpPr>
          <p:spPr>
            <a:xfrm flipH="1">
              <a:off x="1003193" y="458895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" name="Line"/>
            <p:cNvSpPr/>
            <p:nvPr/>
          </p:nvSpPr>
          <p:spPr>
            <a:xfrm flipV="1">
              <a:off x="1126789" y="4360350"/>
              <a:ext cx="44680" cy="25326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7" name="Line"/>
            <p:cNvSpPr/>
            <p:nvPr/>
          </p:nvSpPr>
          <p:spPr>
            <a:xfrm flipH="1">
              <a:off x="1142146" y="435082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8" name="Line"/>
            <p:cNvSpPr/>
            <p:nvPr/>
          </p:nvSpPr>
          <p:spPr>
            <a:xfrm flipV="1">
              <a:off x="1262888" y="4158418"/>
              <a:ext cx="20795" cy="182094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Line"/>
            <p:cNvSpPr/>
            <p:nvPr/>
          </p:nvSpPr>
          <p:spPr>
            <a:xfrm flipH="1">
              <a:off x="1259621" y="4157150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" name="Line"/>
            <p:cNvSpPr/>
            <p:nvPr/>
          </p:nvSpPr>
          <p:spPr>
            <a:xfrm flipV="1">
              <a:off x="1393063" y="3967918"/>
              <a:ext cx="20795" cy="182094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" name="Line"/>
            <p:cNvSpPr/>
            <p:nvPr/>
          </p:nvSpPr>
          <p:spPr>
            <a:xfrm flipH="1">
              <a:off x="1386621" y="3963475"/>
              <a:ext cx="15029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2" name="Line"/>
            <p:cNvSpPr/>
            <p:nvPr/>
          </p:nvSpPr>
          <p:spPr>
            <a:xfrm flipV="1">
              <a:off x="1504086" y="3729481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Line"/>
            <p:cNvSpPr/>
            <p:nvPr/>
          </p:nvSpPr>
          <p:spPr>
            <a:xfrm flipV="1">
              <a:off x="1621561" y="3516756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Line"/>
            <p:cNvSpPr/>
            <p:nvPr/>
          </p:nvSpPr>
          <p:spPr>
            <a:xfrm flipV="1">
              <a:off x="1739036" y="3315199"/>
              <a:ext cx="31954" cy="22892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1"/>
          <p:cNvSpPr>
            <a:spLocks noGrp="1"/>
          </p:cNvSpPr>
          <p:nvPr>
            <p:ph type="title"/>
          </p:nvPr>
        </p:nvSpPr>
        <p:spPr>
          <a:xfrm>
            <a:off x="253611" y="1959537"/>
            <a:ext cx="3639493" cy="4048622"/>
          </a:xfrm>
          <a:prstGeom prst="rect">
            <a:avLst/>
          </a:prstGeom>
        </p:spPr>
        <p:txBody>
          <a:bodyPr anchor="t"/>
          <a:lstStyle/>
          <a:p>
            <a:pPr marL="285750" indent="-285750">
              <a:buSzPct val="100000"/>
              <a:buFont typeface="Arial"/>
              <a:buChar char="•"/>
              <a:defRPr spc="0"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Vertical lines</a:t>
            </a:r>
            <a:r>
              <a:rPr dirty="0"/>
              <a:t> make your eye move all the way </a:t>
            </a:r>
            <a:r>
              <a:rPr dirty="0">
                <a:solidFill>
                  <a:srgbClr val="D6A800"/>
                </a:solidFill>
              </a:rPr>
              <a:t>from the bottom of a building to the top. </a:t>
            </a:r>
            <a:br>
              <a:rPr dirty="0">
                <a:solidFill>
                  <a:srgbClr val="D6A800"/>
                </a:solidFill>
              </a:rPr>
            </a:b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277" name="Title 1"/>
          <p:cNvSpPr/>
          <p:nvPr/>
        </p:nvSpPr>
        <p:spPr>
          <a:xfrm>
            <a:off x="609600" y="223242"/>
            <a:ext cx="7924800" cy="61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 spc="5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VERTICAL LINES</a:t>
            </a:r>
          </a:p>
        </p:txBody>
      </p:sp>
      <p:sp>
        <p:nvSpPr>
          <p:cNvPr id="278" name="TextBox 5"/>
          <p:cNvSpPr/>
          <p:nvPr/>
        </p:nvSpPr>
        <p:spPr>
          <a:xfrm>
            <a:off x="253611" y="3315263"/>
            <a:ext cx="3639493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Art Deco buildings, </a:t>
            </a:r>
            <a:r>
              <a:rPr>
                <a:solidFill>
                  <a:srgbClr val="FFFFFF"/>
                </a:solidFill>
              </a:rPr>
              <a:t>windows</a:t>
            </a:r>
            <a:r>
              <a:t> are often “stacked” in vertical lines.</a:t>
            </a:r>
          </a:p>
        </p:txBody>
      </p:sp>
      <p:pic>
        <p:nvPicPr>
          <p:cNvPr id="279" name="Picture Placeholder 8" descr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8299" r="13824"/>
          <a:stretch>
            <a:fillRect/>
          </a:stretch>
        </p:blipFill>
        <p:spPr>
          <a:xfrm>
            <a:off x="4141555" y="945157"/>
            <a:ext cx="4888146" cy="4967574"/>
          </a:xfrm>
          <a:prstGeom prst="rect">
            <a:avLst/>
          </a:prstGeom>
        </p:spPr>
      </p:pic>
      <p:sp>
        <p:nvSpPr>
          <p:cNvPr id="280" name="TextBox 9"/>
          <p:cNvSpPr/>
          <p:nvPr/>
        </p:nvSpPr>
        <p:spPr>
          <a:xfrm>
            <a:off x="4135437" y="5970837"/>
            <a:ext cx="413053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Bronx County Building (The Bronx)</a:t>
            </a:r>
          </a:p>
        </p:txBody>
      </p:sp>
      <p:sp>
        <p:nvSpPr>
          <p:cNvPr id="281" name="Straight Arrow Connector 3"/>
          <p:cNvSpPr/>
          <p:nvPr/>
        </p:nvSpPr>
        <p:spPr>
          <a:xfrm flipV="1">
            <a:off x="6265863" y="1546771"/>
            <a:ext cx="1" cy="4048621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8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 advAuto="0"/>
      <p:bldP spid="278" grpId="0" animBg="1" advAuto="0"/>
      <p:bldP spid="28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800px-Drawing,_Study_for_Maximum_Mass_Permitted_by_the_1916_New_York_Zoning_Law,_Stage_4,_1922_(CH_18468717).jpg" descr="800px-Drawing,_Study_for_Maximum_Mass_Permitted_by_the_1916_New_York_Zoning_Law,_Stage_4,_1922_(CH_184687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90" y="448"/>
            <a:ext cx="5026694" cy="662895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PART I:…"/>
          <p:cNvSpPr>
            <a:spLocks noGrp="1"/>
          </p:cNvSpPr>
          <p:nvPr>
            <p:ph type="body" sz="quarter" idx="1"/>
          </p:nvPr>
        </p:nvSpPr>
        <p:spPr>
          <a:xfrm>
            <a:off x="5189083" y="1981249"/>
            <a:ext cx="3822007" cy="2895502"/>
          </a:xfrm>
          <a:prstGeom prst="rect">
            <a:avLst/>
          </a:prstGeom>
        </p:spPr>
        <p:txBody>
          <a:bodyPr anchor="t"/>
          <a:lstStyle/>
          <a:p>
            <a:pPr algn="ctr">
              <a:spcBef>
                <a:spcPts val="0"/>
              </a:spcBef>
              <a:defRPr sz="4000" spc="0">
                <a:latin typeface="Futura"/>
                <a:ea typeface="Futura"/>
                <a:cs typeface="Futura"/>
                <a:sym typeface="Futura"/>
              </a:defRPr>
            </a:pPr>
            <a:r>
              <a:t>PART I:</a:t>
            </a:r>
          </a:p>
          <a:p>
            <a:pPr algn="ctr">
              <a:spcBef>
                <a:spcPts val="0"/>
              </a:spcBef>
              <a:defRPr sz="4000" spc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STRUCTURE</a:t>
            </a:r>
          </a:p>
        </p:txBody>
      </p:sp>
      <p:sp>
        <p:nvSpPr>
          <p:cNvPr id="98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99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01" name="TextBox 4"/>
          <p:cNvSpPr/>
          <p:nvPr/>
        </p:nvSpPr>
        <p:spPr>
          <a:xfrm>
            <a:off x="5088730" y="5960791"/>
            <a:ext cx="153166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Hugh Ferriss,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1916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Box 7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287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289" name="Title 1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 spc="5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WRAP AROUND WINDOWS</a:t>
            </a:r>
          </a:p>
        </p:txBody>
      </p:sp>
      <p:sp>
        <p:nvSpPr>
          <p:cNvPr id="290" name="TextBox 9"/>
          <p:cNvSpPr/>
          <p:nvPr/>
        </p:nvSpPr>
        <p:spPr>
          <a:xfrm>
            <a:off x="4775420" y="5746071"/>
            <a:ext cx="384869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265 Cabrini Boulevard (Manhattan)</a:t>
            </a:r>
          </a:p>
        </p:txBody>
      </p:sp>
      <p:pic>
        <p:nvPicPr>
          <p:cNvPr id="291" name="Picture Placeholder 7" descr="Picture Placeholder 7"/>
          <p:cNvPicPr>
            <a:picLocks noChangeAspect="1"/>
          </p:cNvPicPr>
          <p:nvPr/>
        </p:nvPicPr>
        <p:blipFill>
          <a:blip r:embed="rId3"/>
          <a:srcRect l="800" r="8125" b="7073"/>
          <a:stretch>
            <a:fillRect/>
          </a:stretch>
        </p:blipFill>
        <p:spPr>
          <a:xfrm>
            <a:off x="4673974" y="1414281"/>
            <a:ext cx="4051587" cy="4133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47A08B-7F2D-6445-A9B3-C1B3CB65CCB4}"/>
              </a:ext>
            </a:extLst>
          </p:cNvPr>
          <p:cNvGrpSpPr/>
          <p:nvPr/>
        </p:nvGrpSpPr>
        <p:grpSpPr>
          <a:xfrm>
            <a:off x="5542480" y="2886319"/>
            <a:ext cx="1157288" cy="277814"/>
            <a:chOff x="5262562" y="2711449"/>
            <a:chExt cx="1157288" cy="277814"/>
          </a:xfrm>
        </p:grpSpPr>
        <p:sp>
          <p:nvSpPr>
            <p:cNvPr id="292" name="Straight Arrow Connector 30"/>
            <p:cNvSpPr/>
            <p:nvPr/>
          </p:nvSpPr>
          <p:spPr>
            <a:xfrm>
              <a:off x="5875337" y="2711449"/>
              <a:ext cx="544513" cy="2778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3" name="Straight Arrow Connector 33"/>
            <p:cNvSpPr/>
            <p:nvPr/>
          </p:nvSpPr>
          <p:spPr>
            <a:xfrm flipH="1">
              <a:off x="5262562" y="2711449"/>
              <a:ext cx="612776" cy="2143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94" name="Wrap around windows are windows that wrap around the corner of a building."/>
          <p:cNvSpPr/>
          <p:nvPr/>
        </p:nvSpPr>
        <p:spPr>
          <a:xfrm>
            <a:off x="441639" y="2391868"/>
            <a:ext cx="3755056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Wrap around windows are windows that </a:t>
            </a:r>
            <a:r>
              <a:rPr dirty="0">
                <a:solidFill>
                  <a:srgbClr val="FFFFFF"/>
                </a:solidFill>
              </a:rPr>
              <a:t>wrap around the corner</a:t>
            </a:r>
            <a:r>
              <a:rPr dirty="0"/>
              <a:t> of a building.</a:t>
            </a:r>
          </a:p>
        </p:txBody>
      </p:sp>
      <p:sp>
        <p:nvSpPr>
          <p:cNvPr id="295" name="This type of window is very common in Art Deco apartment buildings."/>
          <p:cNvSpPr/>
          <p:nvPr/>
        </p:nvSpPr>
        <p:spPr>
          <a:xfrm>
            <a:off x="431850" y="3686796"/>
            <a:ext cx="3588369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This type of window is very common in Art Deco apartment buildings.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FCCA92-6AB0-F74D-BC8C-AA542EA2632A}"/>
              </a:ext>
            </a:extLst>
          </p:cNvPr>
          <p:cNvGrpSpPr/>
          <p:nvPr/>
        </p:nvGrpSpPr>
        <p:grpSpPr>
          <a:xfrm>
            <a:off x="5486496" y="3789361"/>
            <a:ext cx="1157288" cy="277814"/>
            <a:chOff x="5262562" y="2711449"/>
            <a:chExt cx="1157288" cy="277814"/>
          </a:xfrm>
        </p:grpSpPr>
        <p:sp>
          <p:nvSpPr>
            <p:cNvPr id="14" name="Straight Arrow Connector 30">
              <a:extLst>
                <a:ext uri="{FF2B5EF4-FFF2-40B4-BE49-F238E27FC236}">
                  <a16:creationId xmlns:a16="http://schemas.microsoft.com/office/drawing/2014/main" id="{6E65E6FD-00CB-3147-AE70-B802A68DFD69}"/>
                </a:ext>
              </a:extLst>
            </p:cNvPr>
            <p:cNvSpPr/>
            <p:nvPr/>
          </p:nvSpPr>
          <p:spPr>
            <a:xfrm>
              <a:off x="5875337" y="2711449"/>
              <a:ext cx="544513" cy="2778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traight Arrow Connector 33">
              <a:extLst>
                <a:ext uri="{FF2B5EF4-FFF2-40B4-BE49-F238E27FC236}">
                  <a16:creationId xmlns:a16="http://schemas.microsoft.com/office/drawing/2014/main" id="{FD6985AE-3A7D-3049-9C62-62B197667055}"/>
                </a:ext>
              </a:extLst>
            </p:cNvPr>
            <p:cNvSpPr/>
            <p:nvPr/>
          </p:nvSpPr>
          <p:spPr>
            <a:xfrm flipH="1">
              <a:off x="5262562" y="2711449"/>
              <a:ext cx="612776" cy="2143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E3852B-15E6-4348-BC24-8923487059C1}"/>
              </a:ext>
            </a:extLst>
          </p:cNvPr>
          <p:cNvGrpSpPr/>
          <p:nvPr/>
        </p:nvGrpSpPr>
        <p:grpSpPr>
          <a:xfrm>
            <a:off x="5576611" y="2031226"/>
            <a:ext cx="1157288" cy="277814"/>
            <a:chOff x="5262562" y="2711449"/>
            <a:chExt cx="1157288" cy="277814"/>
          </a:xfrm>
        </p:grpSpPr>
        <p:sp>
          <p:nvSpPr>
            <p:cNvPr id="17" name="Straight Arrow Connector 30">
              <a:extLst>
                <a:ext uri="{FF2B5EF4-FFF2-40B4-BE49-F238E27FC236}">
                  <a16:creationId xmlns:a16="http://schemas.microsoft.com/office/drawing/2014/main" id="{579FB3F1-BCE8-C045-9F7A-BC521895ADB5}"/>
                </a:ext>
              </a:extLst>
            </p:cNvPr>
            <p:cNvSpPr/>
            <p:nvPr/>
          </p:nvSpPr>
          <p:spPr>
            <a:xfrm>
              <a:off x="5875337" y="2711449"/>
              <a:ext cx="544513" cy="2778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traight Arrow Connector 33">
              <a:extLst>
                <a:ext uri="{FF2B5EF4-FFF2-40B4-BE49-F238E27FC236}">
                  <a16:creationId xmlns:a16="http://schemas.microsoft.com/office/drawing/2014/main" id="{F607F1F6-1606-3D45-BDAD-9E0912A7B12B}"/>
                </a:ext>
              </a:extLst>
            </p:cNvPr>
            <p:cNvSpPr/>
            <p:nvPr/>
          </p:nvSpPr>
          <p:spPr>
            <a:xfrm flipH="1">
              <a:off x="5262562" y="2711449"/>
              <a:ext cx="612776" cy="2143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7E7673-12EB-B845-A995-4748EE22B1F6}"/>
              </a:ext>
            </a:extLst>
          </p:cNvPr>
          <p:cNvGrpSpPr/>
          <p:nvPr/>
        </p:nvGrpSpPr>
        <p:grpSpPr>
          <a:xfrm>
            <a:off x="5486496" y="4736305"/>
            <a:ext cx="1157288" cy="277814"/>
            <a:chOff x="5262562" y="2711449"/>
            <a:chExt cx="1157288" cy="277814"/>
          </a:xfrm>
        </p:grpSpPr>
        <p:sp>
          <p:nvSpPr>
            <p:cNvPr id="20" name="Straight Arrow Connector 30">
              <a:extLst>
                <a:ext uri="{FF2B5EF4-FFF2-40B4-BE49-F238E27FC236}">
                  <a16:creationId xmlns:a16="http://schemas.microsoft.com/office/drawing/2014/main" id="{EE39D57B-9764-2D4C-8302-35235B62870D}"/>
                </a:ext>
              </a:extLst>
            </p:cNvPr>
            <p:cNvSpPr/>
            <p:nvPr/>
          </p:nvSpPr>
          <p:spPr>
            <a:xfrm>
              <a:off x="5875337" y="2711449"/>
              <a:ext cx="544513" cy="2778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traight Arrow Connector 33">
              <a:extLst>
                <a:ext uri="{FF2B5EF4-FFF2-40B4-BE49-F238E27FC236}">
                  <a16:creationId xmlns:a16="http://schemas.microsoft.com/office/drawing/2014/main" id="{5FE42E32-500A-6E4B-BB9B-94C010050B09}"/>
                </a:ext>
              </a:extLst>
            </p:cNvPr>
            <p:cNvSpPr/>
            <p:nvPr/>
          </p:nvSpPr>
          <p:spPr>
            <a:xfrm flipH="1">
              <a:off x="5262562" y="2711449"/>
              <a:ext cx="612776" cy="214314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1"/>
          <p:cNvSpPr>
            <a:spLocks noGrp="1"/>
          </p:cNvSpPr>
          <p:nvPr>
            <p:ph type="title"/>
          </p:nvPr>
        </p:nvSpPr>
        <p:spPr>
          <a:xfrm>
            <a:off x="609600" y="144462"/>
            <a:ext cx="79248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Flat Roofs</a:t>
            </a:r>
          </a:p>
        </p:txBody>
      </p:sp>
      <p:sp>
        <p:nvSpPr>
          <p:cNvPr id="298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363536" y="2408416"/>
            <a:ext cx="5089804" cy="2380892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Flat roofs are roofs that have </a:t>
            </a:r>
            <a:r>
              <a:rPr dirty="0">
                <a:solidFill>
                  <a:srgbClr val="FFFFFF"/>
                </a:solidFill>
              </a:rPr>
              <a:t>no angle</a:t>
            </a:r>
            <a:r>
              <a:rPr dirty="0"/>
              <a:t> or slant.</a:t>
            </a:r>
            <a:br>
              <a:rPr lang="en-US" dirty="0"/>
            </a:br>
            <a:endParaRPr dirty="0"/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Some Art Deco buildings have flat roofs, or </a:t>
            </a:r>
            <a:r>
              <a:rPr dirty="0">
                <a:solidFill>
                  <a:srgbClr val="FFFFFF"/>
                </a:solidFill>
              </a:rPr>
              <a:t>many layers of flat roofs</a:t>
            </a:r>
            <a:r>
              <a:rPr dirty="0">
                <a:solidFill>
                  <a:srgbClr val="D6A841"/>
                </a:solidFill>
              </a:rPr>
              <a:t>,</a:t>
            </a:r>
            <a:r>
              <a:rPr dirty="0"/>
              <a:t> that make the top of the building </a:t>
            </a:r>
            <a:r>
              <a:rPr lang="en-US" dirty="0"/>
              <a:t>narrower towards the top</a:t>
            </a:r>
            <a:r>
              <a:rPr dirty="0"/>
              <a:t>.</a:t>
            </a:r>
          </a:p>
        </p:txBody>
      </p:sp>
      <p:pic>
        <p:nvPicPr>
          <p:cNvPr id="29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1008062"/>
            <a:ext cx="2976564" cy="445452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Frame 3"/>
          <p:cNvSpPr/>
          <p:nvPr/>
        </p:nvSpPr>
        <p:spPr>
          <a:xfrm>
            <a:off x="6378575" y="1382712"/>
            <a:ext cx="1692275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13" y="2700"/>
                </a:moveTo>
                <a:lnTo>
                  <a:pt x="1013" y="18900"/>
                </a:lnTo>
                <a:lnTo>
                  <a:pt x="20587" y="18900"/>
                </a:lnTo>
                <a:lnTo>
                  <a:pt x="20587" y="270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  <a:prstDash val="dot"/>
          </a:ln>
          <a:effectLst>
            <a:outerShdw blurRad="50800" dist="42924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8183D8-D4D2-1A47-9B50-E6A16324249E}"/>
              </a:ext>
            </a:extLst>
          </p:cNvPr>
          <p:cNvGrpSpPr/>
          <p:nvPr/>
        </p:nvGrpSpPr>
        <p:grpSpPr>
          <a:xfrm>
            <a:off x="7365999" y="1693863"/>
            <a:ext cx="1566865" cy="3230562"/>
            <a:chOff x="7365999" y="1693863"/>
            <a:chExt cx="1566865" cy="3230562"/>
          </a:xfrm>
        </p:grpSpPr>
        <p:sp>
          <p:nvSpPr>
            <p:cNvPr id="301" name="Straight Arrow Connector 8"/>
            <p:cNvSpPr/>
            <p:nvPr/>
          </p:nvSpPr>
          <p:spPr>
            <a:xfrm flipH="1">
              <a:off x="7689850" y="4924425"/>
              <a:ext cx="1243013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" name="Straight Arrow Connector 11"/>
            <p:cNvSpPr/>
            <p:nvPr/>
          </p:nvSpPr>
          <p:spPr>
            <a:xfrm flipH="1">
              <a:off x="8226425" y="3598862"/>
              <a:ext cx="706439" cy="1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3" name="Straight Arrow Connector 13"/>
            <p:cNvSpPr/>
            <p:nvPr/>
          </p:nvSpPr>
          <p:spPr>
            <a:xfrm flipH="1">
              <a:off x="7689850" y="3244850"/>
              <a:ext cx="1243013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Straight Arrow Connector 17"/>
            <p:cNvSpPr/>
            <p:nvPr/>
          </p:nvSpPr>
          <p:spPr>
            <a:xfrm flipH="1" flipV="1">
              <a:off x="7365999" y="3852862"/>
              <a:ext cx="1566864" cy="2698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Straight Arrow Connector 19"/>
            <p:cNvSpPr/>
            <p:nvPr/>
          </p:nvSpPr>
          <p:spPr>
            <a:xfrm flipH="1">
              <a:off x="7888288" y="2609850"/>
              <a:ext cx="1044576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6" name="Straight Arrow Connector 21"/>
            <p:cNvSpPr/>
            <p:nvPr/>
          </p:nvSpPr>
          <p:spPr>
            <a:xfrm flipH="1">
              <a:off x="7888288" y="4219575"/>
              <a:ext cx="1044576" cy="14289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7" name="Straight Arrow Connector 23"/>
            <p:cNvSpPr/>
            <p:nvPr/>
          </p:nvSpPr>
          <p:spPr>
            <a:xfrm flipH="1">
              <a:off x="7689850" y="2017713"/>
              <a:ext cx="1243013" cy="1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8" name="Straight Arrow Connector 25"/>
            <p:cNvSpPr/>
            <p:nvPr/>
          </p:nvSpPr>
          <p:spPr>
            <a:xfrm flipH="1">
              <a:off x="7492999" y="1693863"/>
              <a:ext cx="1439864" cy="1428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9" name="TextBox 1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10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12" name="TextBox 9"/>
          <p:cNvSpPr/>
          <p:nvPr/>
        </p:nvSpPr>
        <p:spPr>
          <a:xfrm>
            <a:off x="5801607" y="5529017"/>
            <a:ext cx="3145034" cy="40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New Yorker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250" fill="hold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uiExpand="1" build="p" animBg="1" advAuto="0"/>
      <p:bldP spid="300" grpId="0" uiExpand="1" animBg="1" advAuto="0"/>
      <p:bldP spid="300" grpId="1" uiExpan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creen-Shot-2016-04-08-at-1.47.33-PM.png" descr="Screen-Shot-2016-04-08-at-1.47.33-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576" y="2345561"/>
            <a:ext cx="4414848" cy="3516523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itle 1"/>
          <p:cNvSpPr>
            <a:spLocks noGrp="1"/>
          </p:cNvSpPr>
          <p:nvPr>
            <p:ph type="title"/>
          </p:nvPr>
        </p:nvSpPr>
        <p:spPr>
          <a:xfrm>
            <a:off x="609600" y="144462"/>
            <a:ext cx="7924800" cy="622301"/>
          </a:xfrm>
          <a:prstGeom prst="rect">
            <a:avLst/>
          </a:prstGeom>
        </p:spPr>
        <p:txBody>
          <a:bodyPr/>
          <a:lstStyle>
            <a:lvl1pPr algn="ctr">
              <a:defRPr sz="3200" spc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Pitched Roofs</a:t>
            </a:r>
          </a:p>
        </p:txBody>
      </p:sp>
      <p:sp>
        <p:nvSpPr>
          <p:cNvPr id="316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609600" y="884461"/>
            <a:ext cx="7579871" cy="2380892"/>
          </a:xfrm>
          <a:prstGeom prst="rect">
            <a:avLst/>
          </a:prstGeom>
        </p:spPr>
        <p:txBody>
          <a:bodyPr/>
          <a:lstStyle/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Pitched roofs are roofs with </a:t>
            </a:r>
            <a:r>
              <a:rPr dirty="0">
                <a:solidFill>
                  <a:srgbClr val="FFFFFF"/>
                </a:solidFill>
              </a:rPr>
              <a:t>slants</a:t>
            </a:r>
            <a:r>
              <a:rPr dirty="0"/>
              <a:t>.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Pitched roofs were popular before the Art Deco style, but they are </a:t>
            </a:r>
            <a:r>
              <a:rPr dirty="0">
                <a:solidFill>
                  <a:srgbClr val="FFFFFF"/>
                </a:solidFill>
              </a:rPr>
              <a:t>not common</a:t>
            </a:r>
            <a:r>
              <a:rPr dirty="0"/>
              <a:t> in Art Deco buildings.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EDAEC2-A0A9-9643-A54A-C44A8F0ADAD3}"/>
              </a:ext>
            </a:extLst>
          </p:cNvPr>
          <p:cNvGrpSpPr/>
          <p:nvPr/>
        </p:nvGrpSpPr>
        <p:grpSpPr>
          <a:xfrm>
            <a:off x="3069416" y="2436756"/>
            <a:ext cx="2075938" cy="1021218"/>
            <a:chOff x="3069416" y="2436756"/>
            <a:chExt cx="2075938" cy="1021218"/>
          </a:xfrm>
        </p:grpSpPr>
        <p:sp>
          <p:nvSpPr>
            <p:cNvPr id="317" name="Straight Arrow Connector 17"/>
            <p:cNvSpPr/>
            <p:nvPr/>
          </p:nvSpPr>
          <p:spPr>
            <a:xfrm flipH="1">
              <a:off x="3069416" y="2436756"/>
              <a:ext cx="1206021" cy="1021218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Straight Arrow Connector 21"/>
            <p:cNvSpPr/>
            <p:nvPr/>
          </p:nvSpPr>
          <p:spPr>
            <a:xfrm>
              <a:off x="4235897" y="2436756"/>
              <a:ext cx="909457" cy="790832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19" name="TextBox 1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20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22" name="TextBox 9"/>
          <p:cNvSpPr/>
          <p:nvPr/>
        </p:nvSpPr>
        <p:spPr>
          <a:xfrm>
            <a:off x="1659419" y="6004441"/>
            <a:ext cx="628102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Slanted roofs on a private house in Brooklyn—not Art Deco!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B8EA7E-FDA4-0741-88BE-3FCF1BA9108B}"/>
              </a:ext>
            </a:extLst>
          </p:cNvPr>
          <p:cNvGrpSpPr/>
          <p:nvPr/>
        </p:nvGrpSpPr>
        <p:grpSpPr>
          <a:xfrm>
            <a:off x="3894849" y="3719297"/>
            <a:ext cx="1443271" cy="640170"/>
            <a:chOff x="3894849" y="3719297"/>
            <a:chExt cx="1443271" cy="640170"/>
          </a:xfrm>
        </p:grpSpPr>
        <p:sp>
          <p:nvSpPr>
            <p:cNvPr id="13" name="Straight Arrow Connector 17">
              <a:extLst>
                <a:ext uri="{FF2B5EF4-FFF2-40B4-BE49-F238E27FC236}">
                  <a16:creationId xmlns:a16="http://schemas.microsoft.com/office/drawing/2014/main" id="{BC0129D5-A77C-1E47-B83F-CEC776947181}"/>
                </a:ext>
              </a:extLst>
            </p:cNvPr>
            <p:cNvSpPr/>
            <p:nvPr/>
          </p:nvSpPr>
          <p:spPr>
            <a:xfrm flipH="1">
              <a:off x="3894849" y="3719297"/>
              <a:ext cx="731519" cy="625342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traight Arrow Connector 21">
              <a:extLst>
                <a:ext uri="{FF2B5EF4-FFF2-40B4-BE49-F238E27FC236}">
                  <a16:creationId xmlns:a16="http://schemas.microsoft.com/office/drawing/2014/main" id="{6AB99C2B-3493-B141-B170-CAE5E6FE9B7E}"/>
                </a:ext>
              </a:extLst>
            </p:cNvPr>
            <p:cNvSpPr/>
            <p:nvPr/>
          </p:nvSpPr>
          <p:spPr>
            <a:xfrm>
              <a:off x="4586830" y="3719297"/>
              <a:ext cx="751290" cy="64017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uiExpand="1" build="p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58879"/>
            <a:ext cx="5362918" cy="280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29" name="Some flat roofs have rooftop gardens, like the ones at Rockefeller Center (Manhattan)."/>
          <p:cNvSpPr/>
          <p:nvPr/>
        </p:nvSpPr>
        <p:spPr>
          <a:xfrm>
            <a:off x="6184384" y="2976135"/>
            <a:ext cx="2655201" cy="1354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 </a:t>
            </a:r>
            <a:r>
              <a:rPr>
                <a:solidFill>
                  <a:srgbClr val="FFFFFF"/>
                </a:solidFill>
              </a:rPr>
              <a:t>flat roofs</a:t>
            </a:r>
            <a:r>
              <a:t> have </a:t>
            </a:r>
            <a:r>
              <a:rPr>
                <a:solidFill>
                  <a:srgbClr val="FFFFFF"/>
                </a:solidFill>
              </a:rPr>
              <a:t>rooftop gardens</a:t>
            </a:r>
            <a:r>
              <a:t>, like the ones at </a:t>
            </a:r>
            <a:r>
              <a:rPr>
                <a:solidFill>
                  <a:srgbClr val="D6A841"/>
                </a:solidFill>
              </a:rPr>
              <a:t>Rockefeller Center (Manhattan)</a:t>
            </a:r>
            <a:r>
              <a:t>.</a:t>
            </a:r>
          </a:p>
        </p:txBody>
      </p:sp>
      <p:pic>
        <p:nvPicPr>
          <p:cNvPr id="330" name="d0aacaf0376ab14c2b21aae06510381c.jpg" descr="d0aacaf0376ab14c2b21aae06510381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3053378"/>
            <a:ext cx="5362918" cy="3453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ART II:…"/>
          <p:cNvSpPr>
            <a:spLocks noGrp="1"/>
          </p:cNvSpPr>
          <p:nvPr>
            <p:ph type="body" sz="quarter" idx="1"/>
          </p:nvPr>
        </p:nvSpPr>
        <p:spPr>
          <a:xfrm>
            <a:off x="6775194" y="2333652"/>
            <a:ext cx="2154892" cy="2190696"/>
          </a:xfrm>
          <a:prstGeom prst="rect">
            <a:avLst/>
          </a:prstGeom>
        </p:spPr>
        <p:txBody>
          <a:bodyPr anchor="t"/>
          <a:lstStyle/>
          <a:p>
            <a:pPr algn="ctr">
              <a:spcBef>
                <a:spcPts val="0"/>
              </a:spcBef>
              <a:defRPr sz="4000" spc="0">
                <a:latin typeface="Futura"/>
                <a:ea typeface="Futura"/>
                <a:cs typeface="Futura"/>
                <a:sym typeface="Futura"/>
              </a:defRPr>
            </a:pPr>
            <a:r>
              <a:t>PART II:</a:t>
            </a:r>
          </a:p>
          <a:p>
            <a:pPr algn="ctr">
              <a:spcBef>
                <a:spcPts val="0"/>
              </a:spcBef>
              <a:defRPr sz="4000" spc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DESIGN</a:t>
            </a:r>
          </a:p>
        </p:txBody>
      </p:sp>
      <p:sp>
        <p:nvSpPr>
          <p:cNvPr id="333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3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36" name="radio+city+int+auditorium+stage+1+L.jpg" descr="radio+city+int+auditorium+stage+1+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2" y="1089477"/>
            <a:ext cx="6216624" cy="4679046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Radio City Music Hall (Manhattan)"/>
          <p:cNvSpPr/>
          <p:nvPr/>
        </p:nvSpPr>
        <p:spPr>
          <a:xfrm>
            <a:off x="265266" y="5748567"/>
            <a:ext cx="371541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Radio City Music Hall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All buildings have both structure and design."/>
          <p:cNvSpPr>
            <a:spLocks noGrp="1"/>
          </p:cNvSpPr>
          <p:nvPr>
            <p:ph type="title" idx="4294967295"/>
          </p:nvPr>
        </p:nvSpPr>
        <p:spPr>
          <a:xfrm>
            <a:off x="4494212" y="288925"/>
            <a:ext cx="4421188" cy="169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All buildings have both structure and design.</a:t>
            </a:r>
          </a:p>
        </p:txBody>
      </p:sp>
      <p:sp>
        <p:nvSpPr>
          <p:cNvPr id="340" name="Every building is made of the same structural parts, but they all look different because of how a building is designed or decorated.…"/>
          <p:cNvSpPr>
            <a:spLocks noGrp="1"/>
          </p:cNvSpPr>
          <p:nvPr>
            <p:ph type="body" sz="half" idx="4294967295"/>
          </p:nvPr>
        </p:nvSpPr>
        <p:spPr>
          <a:xfrm>
            <a:off x="4440222" y="2487090"/>
            <a:ext cx="4581526" cy="35464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Every building is made of the same structural parts, but they all look different because of how a building is </a:t>
            </a:r>
            <a:r>
              <a:rPr dirty="0">
                <a:solidFill>
                  <a:srgbClr val="FFFFFF"/>
                </a:solidFill>
              </a:rPr>
              <a:t>designed </a:t>
            </a:r>
            <a:r>
              <a:rPr dirty="0">
                <a:solidFill>
                  <a:srgbClr val="D6A800"/>
                </a:solidFill>
              </a:rPr>
              <a:t>or</a:t>
            </a:r>
            <a:r>
              <a:rPr dirty="0">
                <a:solidFill>
                  <a:srgbClr val="FFFFFF"/>
                </a:solidFill>
              </a:rPr>
              <a:t> decorated</a:t>
            </a:r>
            <a:r>
              <a:rPr dirty="0"/>
              <a:t>. 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When creating a building, architects make </a:t>
            </a:r>
            <a:r>
              <a:rPr dirty="0">
                <a:solidFill>
                  <a:srgbClr val="FFFFFF"/>
                </a:solidFill>
              </a:rPr>
              <a:t>artistic choices</a:t>
            </a:r>
            <a:r>
              <a:rPr dirty="0"/>
              <a:t> that </a:t>
            </a:r>
            <a:r>
              <a:rPr dirty="0">
                <a:solidFill>
                  <a:schemeClr val="bg1"/>
                </a:solidFill>
              </a:rPr>
              <a:t>change the look</a:t>
            </a:r>
            <a:r>
              <a:rPr dirty="0"/>
              <a:t> of a building.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All of those artistic choices are called </a:t>
            </a:r>
            <a:r>
              <a:rPr dirty="0">
                <a:solidFill>
                  <a:srgbClr val="FFFFFF"/>
                </a:solidFill>
              </a:rPr>
              <a:t>“design.”</a:t>
            </a:r>
          </a:p>
        </p:txBody>
      </p:sp>
      <p:pic>
        <p:nvPicPr>
          <p:cNvPr id="341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extBox 2"/>
          <p:cNvSpPr/>
          <p:nvPr/>
        </p:nvSpPr>
        <p:spPr>
          <a:xfrm>
            <a:off x="7185025" y="64436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43" name="fea6937472690b790710e2740e75970a3794f4e4+736++0+60.jpeg" descr="fea6937472690b790710e2740e75970a3794f4e4+736++0+6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3" y="141910"/>
            <a:ext cx="4103127" cy="649798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The Waldorf Astoria (Manhattan)"/>
          <p:cNvSpPr/>
          <p:nvPr/>
        </p:nvSpPr>
        <p:spPr>
          <a:xfrm>
            <a:off x="4337733" y="6036221"/>
            <a:ext cx="358426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Waldorf Astoria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build="p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Design of all buildings include:"/>
          <p:cNvSpPr>
            <a:spLocks noGrp="1"/>
          </p:cNvSpPr>
          <p:nvPr>
            <p:ph type="title" idx="4294967295"/>
          </p:nvPr>
        </p:nvSpPr>
        <p:spPr>
          <a:xfrm>
            <a:off x="338268" y="88900"/>
            <a:ext cx="8107232" cy="66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dirty="0"/>
              <a:t>THE DESIGN OF ALL BUILDINGS INCLUDES:</a:t>
            </a:r>
            <a:endParaRPr dirty="0"/>
          </a:p>
        </p:txBody>
      </p:sp>
      <p:sp>
        <p:nvSpPr>
          <p:cNvPr id="347" name="The colors…"/>
          <p:cNvSpPr>
            <a:spLocks noGrp="1"/>
          </p:cNvSpPr>
          <p:nvPr>
            <p:ph type="body" sz="quarter" idx="4294967295"/>
          </p:nvPr>
        </p:nvSpPr>
        <p:spPr>
          <a:xfrm>
            <a:off x="5448300" y="1092464"/>
            <a:ext cx="3231506" cy="249366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</a:t>
            </a:r>
            <a:r>
              <a:rPr>
                <a:solidFill>
                  <a:srgbClr val="FFFFFF"/>
                </a:solidFill>
              </a:rPr>
              <a:t>colors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Materials </a:t>
            </a:r>
            <a:r>
              <a:rPr>
                <a:solidFill>
                  <a:srgbClr val="D6A800"/>
                </a:solidFill>
              </a:rPr>
              <a:t>on the outside</a:t>
            </a:r>
            <a:r>
              <a:t> of the building</a:t>
            </a:r>
          </a:p>
        </p:txBody>
      </p:sp>
      <p:sp>
        <p:nvSpPr>
          <p:cNvPr id="348" name="American Radiator Building (Manhattan)"/>
          <p:cNvSpPr/>
          <p:nvPr/>
        </p:nvSpPr>
        <p:spPr>
          <a:xfrm>
            <a:off x="123047" y="6075772"/>
            <a:ext cx="432978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American Radiator Building (Manhattan)</a:t>
            </a:r>
          </a:p>
        </p:txBody>
      </p:sp>
      <p:pic>
        <p:nvPicPr>
          <p:cNvPr id="349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51" name="7-62.jpg" descr="7-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07" y="903560"/>
            <a:ext cx="5050879" cy="505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11-43.jpg" descr="11-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828" y="2600900"/>
            <a:ext cx="3108448" cy="3367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56" name="The addition of objects to decorate walls or even the top of a building"/>
          <p:cNvSpPr/>
          <p:nvPr/>
        </p:nvSpPr>
        <p:spPr>
          <a:xfrm>
            <a:off x="730932" y="78145"/>
            <a:ext cx="84130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DC9E1F"/>
              </a:buClr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The addition of </a:t>
            </a:r>
            <a:r>
              <a:rPr dirty="0">
                <a:solidFill>
                  <a:srgbClr val="FFFFFF"/>
                </a:solidFill>
              </a:rPr>
              <a:t>objects</a:t>
            </a:r>
            <a:r>
              <a:rPr dirty="0"/>
              <a:t> to decorate walls or even the top of a building</a:t>
            </a:r>
          </a:p>
        </p:txBody>
      </p:sp>
      <p:pic>
        <p:nvPicPr>
          <p:cNvPr id="357" name="4-71.jpg" descr="4-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81" y="526950"/>
            <a:ext cx="3839472" cy="57533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American Radiator Building (Manhattan)"/>
          <p:cNvSpPr/>
          <p:nvPr/>
        </p:nvSpPr>
        <p:spPr>
          <a:xfrm>
            <a:off x="730933" y="6294667"/>
            <a:ext cx="432978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American Radiator Building (Manhattan)</a:t>
            </a:r>
          </a:p>
        </p:txBody>
      </p:sp>
      <p:pic>
        <p:nvPicPr>
          <p:cNvPr id="359" name="Screen Shot 2020-10-04 at 4.29.22 PM.png" descr="Screen Shot 2020-10-04 at 4.29.2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972" y="867836"/>
            <a:ext cx="3517783" cy="5191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63" name="What the entrance looks like"/>
          <p:cNvSpPr/>
          <p:nvPr/>
        </p:nvSpPr>
        <p:spPr>
          <a:xfrm>
            <a:off x="365760" y="298200"/>
            <a:ext cx="42831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170447" indent="-170447"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 What the </a:t>
            </a:r>
            <a:r>
              <a:rPr dirty="0">
                <a:solidFill>
                  <a:srgbClr val="FFFFFF"/>
                </a:solidFill>
              </a:rPr>
              <a:t>entrance</a:t>
            </a:r>
            <a:r>
              <a:rPr dirty="0"/>
              <a:t> looks like</a:t>
            </a:r>
          </a:p>
        </p:txBody>
      </p:sp>
      <p:pic>
        <p:nvPicPr>
          <p:cNvPr id="364" name="Graybar_Building_420Lexington.jpg" descr="Graybar_Building_420Lexing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768"/>
            <a:ext cx="9144000" cy="518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Graybar Building (Manhattan)"/>
          <p:cNvSpPr/>
          <p:nvPr/>
        </p:nvSpPr>
        <p:spPr>
          <a:xfrm>
            <a:off x="172133" y="6200425"/>
            <a:ext cx="3275966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Graybar Building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How the windows are shaped, framed or accented"/>
          <p:cNvSpPr/>
          <p:nvPr/>
        </p:nvSpPr>
        <p:spPr>
          <a:xfrm>
            <a:off x="422075" y="310505"/>
            <a:ext cx="58134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DC9E1F"/>
              </a:buClr>
              <a:buSzPct val="100000"/>
              <a:buFont typeface="Arial"/>
              <a:buChar char="•"/>
              <a:defRPr sz="1800">
                <a:solidFill>
                  <a:srgbClr val="D6A8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How the </a:t>
            </a:r>
            <a:r>
              <a:rPr dirty="0">
                <a:solidFill>
                  <a:srgbClr val="FFFFFF"/>
                </a:solidFill>
              </a:rPr>
              <a:t>windows</a:t>
            </a:r>
            <a:r>
              <a:rPr dirty="0"/>
              <a:t> are shaped, framed</a:t>
            </a:r>
            <a:r>
              <a:rPr lang="en-US" dirty="0"/>
              <a:t>,</a:t>
            </a:r>
            <a:r>
              <a:rPr dirty="0"/>
              <a:t> or accented</a:t>
            </a:r>
          </a:p>
        </p:txBody>
      </p:sp>
      <p:pic>
        <p:nvPicPr>
          <p:cNvPr id="368" name="Screen Shot 2020-09-15 at 2.41.35 PM.png" descr="Screen Shot 2020-09-15 at 2.41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75" y="1068752"/>
            <a:ext cx="4688207" cy="4720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Screen Shot 2020-09-15 at 2.41.51 PM.png" descr="Screen Shot 2020-09-15 at 2.41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64" y="1071100"/>
            <a:ext cx="3663566" cy="47158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Daily News Building (Manhattan)"/>
          <p:cNvSpPr/>
          <p:nvPr/>
        </p:nvSpPr>
        <p:spPr>
          <a:xfrm>
            <a:off x="400733" y="5861759"/>
            <a:ext cx="357845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Daily News Building (Manhattan)</a:t>
            </a:r>
          </a:p>
        </p:txBody>
      </p:sp>
      <p:pic>
        <p:nvPicPr>
          <p:cNvPr id="371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>
            <a:spLocks noGrp="1"/>
          </p:cNvSpPr>
          <p:nvPr>
            <p:ph type="title"/>
          </p:nvPr>
        </p:nvSpPr>
        <p:spPr>
          <a:xfrm>
            <a:off x="200223" y="150167"/>
            <a:ext cx="8743554" cy="561033"/>
          </a:xfrm>
          <a:prstGeom prst="rect">
            <a:avLst/>
          </a:prstGeom>
        </p:spPr>
        <p:txBody>
          <a:bodyPr/>
          <a:lstStyle/>
          <a:p>
            <a:pPr defTabSz="877823">
              <a:defRPr sz="288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All buildings have </a:t>
            </a:r>
            <a:r>
              <a:rPr>
                <a:solidFill>
                  <a:srgbClr val="FFFFFF"/>
                </a:solidFill>
              </a:rPr>
              <a:t>STRUCTURE</a:t>
            </a:r>
            <a:r>
              <a:t> and </a:t>
            </a:r>
            <a:r>
              <a:rPr>
                <a:solidFill>
                  <a:srgbClr val="FFFFFF"/>
                </a:solidFill>
              </a:rPr>
              <a:t>design</a:t>
            </a:r>
            <a:r>
              <a:t>.</a:t>
            </a:r>
          </a:p>
        </p:txBody>
      </p:sp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2" y="838200"/>
            <a:ext cx="3555283" cy="528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4"/>
          <p:cNvSpPr/>
          <p:nvPr/>
        </p:nvSpPr>
        <p:spPr>
          <a:xfrm>
            <a:off x="118797" y="6159253"/>
            <a:ext cx="369409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Empire State Building (Manhattan)</a:t>
            </a:r>
          </a:p>
        </p:txBody>
      </p:sp>
      <p:sp>
        <p:nvSpPr>
          <p:cNvPr id="106" name="TextBox 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07" name="Empire State Building Cropped.png" descr="Empire State Building Cropp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16" y="838200"/>
            <a:ext cx="5270562" cy="52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atterns on the walls (interior or exterior) or around doors"/>
          <p:cNvSpPr/>
          <p:nvPr/>
        </p:nvSpPr>
        <p:spPr>
          <a:xfrm>
            <a:off x="505161" y="306934"/>
            <a:ext cx="639532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170447" indent="-170447">
              <a:spcBef>
                <a:spcPts val="600"/>
              </a:spcBef>
              <a:buSzPct val="100000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  <a:r>
              <a:rPr>
                <a:solidFill>
                  <a:srgbClr val="FFFFFF"/>
                </a:solidFill>
              </a:rPr>
              <a:t>Patterns</a:t>
            </a:r>
            <a:r>
              <a:t> on the walls (interior or exterior) or around doors</a:t>
            </a:r>
          </a:p>
        </p:txBody>
      </p:sp>
      <p:pic>
        <p:nvPicPr>
          <p:cNvPr id="375" name="91753306_8c32a70fdd_b.jpg" descr="91753306_8c32a70fdd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66" y="3236139"/>
            <a:ext cx="3860801" cy="289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Screen Shot 2020-10-04 at 6.25.39 PM.png" descr="Screen Shot 2020-10-04 at 6.25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11" y="970652"/>
            <a:ext cx="3893312" cy="4151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Screen Shot 2020-10-04 at 6.26.06 PM.png" descr="Screen Shot 2020-10-04 at 6.26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642" y="982927"/>
            <a:ext cx="3888649" cy="2106351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he McGraw Hill Building (Manhattan)"/>
          <p:cNvSpPr/>
          <p:nvPr/>
        </p:nvSpPr>
        <p:spPr>
          <a:xfrm>
            <a:off x="504189" y="5257090"/>
            <a:ext cx="413935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McGraw Hill Building (Manhattan)</a:t>
            </a:r>
          </a:p>
        </p:txBody>
      </p:sp>
      <p:pic>
        <p:nvPicPr>
          <p:cNvPr id="379" name="adsny_border_ws_single_color.png" descr="adsny_border_ws_single_col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84" name="Surface material"/>
          <p:cNvSpPr>
            <a:spLocks noGrp="1"/>
          </p:cNvSpPr>
          <p:nvPr>
            <p:ph type="title" idx="4294967295"/>
          </p:nvPr>
        </p:nvSpPr>
        <p:spPr>
          <a:xfrm>
            <a:off x="3621087" y="350895"/>
            <a:ext cx="4906963" cy="6223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dirty="0"/>
              <a:t>SURFACE MATERIAL</a:t>
            </a:r>
            <a:endParaRPr dirty="0"/>
          </a:p>
        </p:txBody>
      </p:sp>
      <p:sp>
        <p:nvSpPr>
          <p:cNvPr id="385" name="The exterior of building can be made of various materials put on its surface. Examples include:…"/>
          <p:cNvSpPr>
            <a:spLocks noGrp="1"/>
          </p:cNvSpPr>
          <p:nvPr>
            <p:ph type="body" sz="half" idx="4294967295"/>
          </p:nvPr>
        </p:nvSpPr>
        <p:spPr>
          <a:xfrm>
            <a:off x="3805728" y="1459424"/>
            <a:ext cx="5110163" cy="29479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The </a:t>
            </a:r>
            <a:r>
              <a:rPr dirty="0">
                <a:solidFill>
                  <a:srgbClr val="FFFFFF"/>
                </a:solidFill>
              </a:rPr>
              <a:t>exterior</a:t>
            </a:r>
            <a:r>
              <a:rPr dirty="0"/>
              <a:t> of building can be made of various </a:t>
            </a:r>
            <a:r>
              <a:rPr dirty="0">
                <a:solidFill>
                  <a:srgbClr val="FFFFFF"/>
                </a:solidFill>
              </a:rPr>
              <a:t>materials </a:t>
            </a:r>
            <a:r>
              <a:rPr lang="en-US" dirty="0">
                <a:solidFill>
                  <a:srgbClr val="DC9E1F"/>
                </a:solidFill>
              </a:rPr>
              <a:t>applied to</a:t>
            </a:r>
            <a:r>
              <a:rPr dirty="0"/>
              <a:t> its </a:t>
            </a:r>
            <a:r>
              <a:rPr dirty="0">
                <a:solidFill>
                  <a:srgbClr val="FFFFFF"/>
                </a:solidFill>
              </a:rPr>
              <a:t>surface</a:t>
            </a:r>
            <a:r>
              <a:rPr dirty="0"/>
              <a:t>. </a:t>
            </a:r>
            <a:endParaRPr lang="en-US" dirty="0"/>
          </a:p>
          <a:p>
            <a:pPr marL="0" indent="0">
              <a:buClrTx/>
              <a:buSzTx/>
              <a:buFont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Examples include:</a:t>
            </a:r>
          </a:p>
          <a:p>
            <a:pPr marL="0" indent="0">
              <a:buClrTx/>
              <a:buSzTx/>
              <a:buFont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>
              <a:solidFill>
                <a:srgbClr val="FFFFFF"/>
              </a:solidFill>
            </a:endParaRPr>
          </a:p>
          <a:p>
            <a:pPr marL="180473" indent="-180473">
              <a:buClrTx/>
              <a:buFontTx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Brick</a:t>
            </a:r>
          </a:p>
          <a:p>
            <a:pPr marL="180473" indent="-180473">
              <a:buClrTx/>
              <a:buFontTx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Metal</a:t>
            </a:r>
          </a:p>
          <a:p>
            <a:pPr marL="180473" indent="-180473">
              <a:buClrTx/>
              <a:buFontTx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Stone</a:t>
            </a:r>
          </a:p>
          <a:p>
            <a:pPr marL="180473" indent="-180473">
              <a:buClrTx/>
              <a:buFontTx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Glass</a:t>
            </a:r>
          </a:p>
        </p:txBody>
      </p:sp>
      <p:pic>
        <p:nvPicPr>
          <p:cNvPr id="386" name="10872031593_ab282750ed.jpeg" descr="10872031593_ab282750e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4" y="370739"/>
            <a:ext cx="2954337" cy="574857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29 Broadway (Manhattan)"/>
          <p:cNvSpPr/>
          <p:nvPr/>
        </p:nvSpPr>
        <p:spPr>
          <a:xfrm>
            <a:off x="445134" y="6276607"/>
            <a:ext cx="301459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29 Broadway (Manhattan)</a:t>
            </a:r>
          </a:p>
        </p:txBody>
      </p:sp>
      <p:sp>
        <p:nvSpPr>
          <p:cNvPr id="388" name="Let’s take a look at these materials…"/>
          <p:cNvSpPr/>
          <p:nvPr/>
        </p:nvSpPr>
        <p:spPr>
          <a:xfrm>
            <a:off x="3805728" y="4575682"/>
            <a:ext cx="391142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Let’s take a look at these materials…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build="p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Brick can be a surface material."/>
          <p:cNvSpPr/>
          <p:nvPr/>
        </p:nvSpPr>
        <p:spPr>
          <a:xfrm>
            <a:off x="5124412" y="281189"/>
            <a:ext cx="341214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Brick</a:t>
            </a:r>
            <a:r>
              <a:t> can be a surface material.</a:t>
            </a:r>
          </a:p>
        </p:txBody>
      </p:sp>
      <p:pic>
        <p:nvPicPr>
          <p:cNvPr id="391" name="the-ardsley-320-central-park-west.jpg" descr="the-ardsley-320-central-park-w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8" y="397584"/>
            <a:ext cx="4736588" cy="606283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The Ardsley (Manhattan)"/>
          <p:cNvSpPr/>
          <p:nvPr/>
        </p:nvSpPr>
        <p:spPr>
          <a:xfrm>
            <a:off x="5192866" y="6098825"/>
            <a:ext cx="269564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Ardsley (Manhattan)</a:t>
            </a:r>
          </a:p>
        </p:txBody>
      </p:sp>
      <p:pic>
        <p:nvPicPr>
          <p:cNvPr id="393" name="693092000005.jpg.jp2" descr="693092000005.jpg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74" y="1744964"/>
            <a:ext cx="3262820" cy="3368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bricks.jpg" descr="bric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30" y="330525"/>
            <a:ext cx="3064040" cy="2711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00" name="Bricks comes in many different colors."/>
          <p:cNvSpPr/>
          <p:nvPr/>
        </p:nvSpPr>
        <p:spPr>
          <a:xfrm>
            <a:off x="3695662" y="1138163"/>
            <a:ext cx="400686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Bricks</a:t>
            </a:r>
            <a:r>
              <a:t> comes in many different colors.</a:t>
            </a:r>
          </a:p>
        </p:txBody>
      </p:sp>
      <p:sp>
        <p:nvSpPr>
          <p:cNvPr id="401" name="Bricks can be rotated different ways and make all kinds of patterns."/>
          <p:cNvSpPr/>
          <p:nvPr/>
        </p:nvSpPr>
        <p:spPr>
          <a:xfrm>
            <a:off x="3695662" y="1769555"/>
            <a:ext cx="504254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Bricks</a:t>
            </a:r>
            <a:r>
              <a:t> can be </a:t>
            </a:r>
            <a:r>
              <a:rPr>
                <a:solidFill>
                  <a:srgbClr val="FFFFFF"/>
                </a:solidFill>
              </a:rPr>
              <a:t>rotated</a:t>
            </a:r>
            <a:r>
              <a:t> different ways and make all kinds of </a:t>
            </a:r>
            <a:r>
              <a:rPr>
                <a:solidFill>
                  <a:srgbClr val="FFFFFF"/>
                </a:solidFill>
              </a:rPr>
              <a:t>patterns</a:t>
            </a:r>
            <a:r>
              <a:t>.</a:t>
            </a:r>
          </a:p>
        </p:txBody>
      </p:sp>
      <p:pic>
        <p:nvPicPr>
          <p:cNvPr id="402" name="unnamed.jpg" descr="unnam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19" y="3135432"/>
            <a:ext cx="4818251" cy="3199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Screen Shot 2020-10-04 at 5.42.10 PM.png" descr="Screen Shot 2020-10-04 at 5.42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387" y="3135432"/>
            <a:ext cx="3335413" cy="3199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Metal can be a surface material."/>
          <p:cNvSpPr/>
          <p:nvPr/>
        </p:nvSpPr>
        <p:spPr>
          <a:xfrm>
            <a:off x="6608195" y="1995505"/>
            <a:ext cx="2004920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Metal </a:t>
            </a:r>
            <a:r>
              <a:t>can be a surface material.</a:t>
            </a:r>
          </a:p>
        </p:txBody>
      </p:sp>
      <p:pic>
        <p:nvPicPr>
          <p:cNvPr id="406" name="Art-Deco-Brill-Building-NYC-Untapped-Cities1.jpg" descr="Art-Deco-Brill-Building-NYC-Untapped-Citie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27" y="731830"/>
            <a:ext cx="6105147" cy="539434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The Brill Building (Manhattan)"/>
          <p:cNvSpPr/>
          <p:nvPr/>
        </p:nvSpPr>
        <p:spPr>
          <a:xfrm>
            <a:off x="272527" y="6258860"/>
            <a:ext cx="320408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The Brill Building (Manhattan)</a:t>
            </a:r>
          </a:p>
        </p:txBody>
      </p:sp>
      <p:pic>
        <p:nvPicPr>
          <p:cNvPr id="408" name="shopping.jpeg" descr="shoppin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841" y="2884652"/>
            <a:ext cx="2189627" cy="2189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adsny_border_ws_single_color.png" descr="adsny_border_ws_single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tone can be a surface material."/>
          <p:cNvSpPr/>
          <p:nvPr/>
        </p:nvSpPr>
        <p:spPr>
          <a:xfrm>
            <a:off x="4731689" y="442401"/>
            <a:ext cx="385396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Stone </a:t>
            </a:r>
            <a:r>
              <a:t>can be a surface material.</a:t>
            </a:r>
          </a:p>
        </p:txBody>
      </p:sp>
      <p:pic>
        <p:nvPicPr>
          <p:cNvPr id="413" name="el-dorado-new-york-ny-primary-photo.jpg" descr="el-dorado-new-york-ny-primary-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25" y="145911"/>
            <a:ext cx="4345005" cy="606661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The Eldorado (Manhattan)"/>
          <p:cNvSpPr/>
          <p:nvPr/>
        </p:nvSpPr>
        <p:spPr>
          <a:xfrm>
            <a:off x="177116" y="6320294"/>
            <a:ext cx="286497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The Eldorado (Manhattan)</a:t>
            </a:r>
          </a:p>
        </p:txBody>
      </p:sp>
      <p:pic>
        <p:nvPicPr>
          <p:cNvPr id="415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17" name="IMG_5245-1030x773.png" descr="IMG_5245-1030x77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716" y="399123"/>
            <a:ext cx="4035907" cy="3028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small-beach-pebble-mix-1.jpg" descr="small-beach-pebble-mix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594" y="3013670"/>
            <a:ext cx="2942151" cy="2942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22" name="Sometimes other materials are made to look like stone (cast stone), but they are not real stone. Concrete is often made to look like stone."/>
          <p:cNvSpPr/>
          <p:nvPr/>
        </p:nvSpPr>
        <p:spPr>
          <a:xfrm>
            <a:off x="449867" y="495317"/>
            <a:ext cx="8244266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Sometimes other materials are made to look like stone (</a:t>
            </a:r>
            <a:r>
              <a:rPr>
                <a:solidFill>
                  <a:srgbClr val="FFFFFF"/>
                </a:solidFill>
              </a:rPr>
              <a:t>cast stone</a:t>
            </a:r>
            <a:r>
              <a:t>), but they are not real stone. </a:t>
            </a:r>
            <a:r>
              <a:rPr>
                <a:solidFill>
                  <a:srgbClr val="FFFFFF"/>
                </a:solidFill>
              </a:rPr>
              <a:t>Concrete</a:t>
            </a:r>
            <a:r>
              <a:t> is often made to look like stone.</a:t>
            </a:r>
          </a:p>
        </p:txBody>
      </p:sp>
      <p:pic>
        <p:nvPicPr>
          <p:cNvPr id="423" name="Screen Shot 2020-10-04 at 6.39.10 PM.png" descr="Screen Shot 2020-10-04 at 6.39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7" y="1715623"/>
            <a:ext cx="4965848" cy="3697688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181st St. Subway Station (Manhattan)"/>
          <p:cNvSpPr/>
          <p:nvPr/>
        </p:nvSpPr>
        <p:spPr>
          <a:xfrm>
            <a:off x="460000" y="5559674"/>
            <a:ext cx="4049835" cy="40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181st St. Subway Station (Manhattan)</a:t>
            </a:r>
          </a:p>
        </p:txBody>
      </p:sp>
      <p:pic>
        <p:nvPicPr>
          <p:cNvPr id="425" name="Screen Shot 2020-10-04 at 6.42.45 PM.png" descr="Screen Shot 2020-10-04 at 6.42.4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185" y="3893377"/>
            <a:ext cx="3259696" cy="2188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Разгрузка_бетона_с_автосамосвалом___Unloading_of_Fresh_Concrete_from_Dump-Truck.jpg" descr="Разгрузка_бетона_с_автосамосвалом___Unloading_of_Fresh_Concrete_from_Dump-Truc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675" y="1722900"/>
            <a:ext cx="3272716" cy="20356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620D52-2562-E048-B6AD-75EE86E328A5}"/>
              </a:ext>
            </a:extLst>
          </p:cNvPr>
          <p:cNvGrpSpPr/>
          <p:nvPr/>
        </p:nvGrpSpPr>
        <p:grpSpPr>
          <a:xfrm>
            <a:off x="848916" y="1909179"/>
            <a:ext cx="4269622" cy="3111386"/>
            <a:chOff x="848916" y="1909179"/>
            <a:chExt cx="4269622" cy="311138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649BD0-2112-A544-A727-0667021252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504" y="2772089"/>
              <a:ext cx="1030358" cy="61522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E2FADC-FC2D-B846-B375-746AAC7B80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916" y="3387309"/>
              <a:ext cx="12588" cy="163325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38BA38-95BE-EA49-9488-50D4EC1084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916" y="4944451"/>
              <a:ext cx="4269622" cy="76114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D8B6A5A-122A-8640-A4AE-3B24DF8720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91862" y="2772089"/>
              <a:ext cx="798786" cy="44440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F8C78E-FDDD-B548-B6DB-8489E1335C6D}"/>
                </a:ext>
              </a:extLst>
            </p:cNvPr>
            <p:cNvCxnSpPr>
              <a:cxnSpLocks/>
            </p:cNvCxnSpPr>
            <p:nvPr/>
          </p:nvCxnSpPr>
          <p:spPr>
            <a:xfrm>
              <a:off x="2690648" y="2022640"/>
              <a:ext cx="0" cy="119384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8CF179C-A691-0940-B859-B436FD31617D}"/>
                </a:ext>
              </a:extLst>
            </p:cNvPr>
            <p:cNvCxnSpPr>
              <a:cxnSpLocks/>
            </p:cNvCxnSpPr>
            <p:nvPr/>
          </p:nvCxnSpPr>
          <p:spPr>
            <a:xfrm>
              <a:off x="3326524" y="2022640"/>
              <a:ext cx="0" cy="119384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2E5190-01E5-364C-ABFD-6E720E1DA941}"/>
                </a:ext>
              </a:extLst>
            </p:cNvPr>
            <p:cNvCxnSpPr>
              <a:cxnSpLocks/>
            </p:cNvCxnSpPr>
            <p:nvPr/>
          </p:nvCxnSpPr>
          <p:spPr>
            <a:xfrm>
              <a:off x="3006362" y="1909179"/>
              <a:ext cx="320162" cy="11346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39A0CF-0212-3C4D-B8AB-21F6346E17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8425" y="1909179"/>
              <a:ext cx="317937" cy="11346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B0F9D46-0DAB-9D47-84CC-AD91C06C9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9585" y="2772089"/>
              <a:ext cx="1048953" cy="53910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45FD72-2A79-5F47-8B87-3BC06FB74C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6524" y="2772089"/>
              <a:ext cx="743059" cy="45550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050FB8-A097-0D4F-9819-552E951C2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2770" y="3311195"/>
              <a:ext cx="12588" cy="163325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lass can be a surface material.—and it can come in lots of colors, not just clear!"/>
          <p:cNvSpPr/>
          <p:nvPr/>
        </p:nvSpPr>
        <p:spPr>
          <a:xfrm>
            <a:off x="6500615" y="594801"/>
            <a:ext cx="1974373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Glass </a:t>
            </a:r>
            <a:r>
              <a:rPr dirty="0"/>
              <a:t>can be a surface material</a:t>
            </a:r>
            <a:r>
              <a:rPr lang="en-US" dirty="0"/>
              <a:t> </a:t>
            </a:r>
            <a:r>
              <a:rPr dirty="0"/>
              <a:t>and it can come in lots of colors, not just clear!</a:t>
            </a:r>
          </a:p>
        </p:txBody>
      </p:sp>
      <p:sp>
        <p:nvSpPr>
          <p:cNvPr id="429" name="One Wall Street (Manhattan)"/>
          <p:cNvSpPr/>
          <p:nvPr/>
        </p:nvSpPr>
        <p:spPr>
          <a:xfrm>
            <a:off x="307600" y="5641625"/>
            <a:ext cx="3154299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One Wall Street (Manhattan)</a:t>
            </a:r>
          </a:p>
        </p:txBody>
      </p:sp>
      <p:pic>
        <p:nvPicPr>
          <p:cNvPr id="430" name="MP_OWS_Red_RoomE-2-1024x954.jpg" descr="MP_OWS_Red_RoomE-2-1024x9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4" y="598454"/>
            <a:ext cx="5825007" cy="49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33" name="unnamed-2.jpg" descr="unnamed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888" y="3388687"/>
            <a:ext cx="2874512" cy="2874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37" name="But glass can also be used to make lots of windows that look like walls of glass."/>
          <p:cNvSpPr/>
          <p:nvPr/>
        </p:nvSpPr>
        <p:spPr>
          <a:xfrm>
            <a:off x="357244" y="501667"/>
            <a:ext cx="842951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But glass can also be used to make lots of windows that look like walls of glass.</a:t>
            </a:r>
          </a:p>
        </p:txBody>
      </p:sp>
      <p:pic>
        <p:nvPicPr>
          <p:cNvPr id="438" name="Screen-Shot-2013-11-21-at-3.36.38-PM.png" descr="Screen-Shot-2013-11-21-at-3.36.38-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3" y="1168702"/>
            <a:ext cx="6368299" cy="5275699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teiner Studios…"/>
          <p:cNvSpPr/>
          <p:nvPr/>
        </p:nvSpPr>
        <p:spPr>
          <a:xfrm>
            <a:off x="6968290" y="3711819"/>
            <a:ext cx="1679345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Steiner Studios 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(Brooklyn)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ometimes glass is made into big, thick blocks called glass bricks."/>
          <p:cNvSpPr/>
          <p:nvPr/>
        </p:nvSpPr>
        <p:spPr>
          <a:xfrm>
            <a:off x="416349" y="163001"/>
            <a:ext cx="769208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Sometimes glass is made into big, thick blocks called </a:t>
            </a:r>
            <a:r>
              <a:rPr>
                <a:solidFill>
                  <a:srgbClr val="FFFFFF"/>
                </a:solidFill>
              </a:rPr>
              <a:t>glass bricks</a:t>
            </a:r>
            <a:r>
              <a:t>.</a:t>
            </a:r>
          </a:p>
        </p:txBody>
      </p:sp>
      <p:pic>
        <p:nvPicPr>
          <p:cNvPr id="442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44" name="Screen Shot 2020-09-09 at 11.51.37 AM.png" descr="Screen Shot 2020-09-09 at 11.51.3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2" y="680861"/>
            <a:ext cx="3515546" cy="5802647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William Lescaze House (Manhattan)"/>
          <p:cNvSpPr/>
          <p:nvPr/>
        </p:nvSpPr>
        <p:spPr>
          <a:xfrm>
            <a:off x="4130959" y="5916276"/>
            <a:ext cx="387369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William Lescaze House (Manhattan)</a:t>
            </a:r>
          </a:p>
        </p:txBody>
      </p:sp>
      <p:pic>
        <p:nvPicPr>
          <p:cNvPr id="446" name="Screen Shot 2020-09-09 at 11.53.57 AM.png" descr="Screen Shot 2020-09-09 at 11.53.5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458" y="1535082"/>
            <a:ext cx="3833441" cy="3665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nternal structure includes the parts of a building that:…"/>
          <p:cNvSpPr>
            <a:spLocks noGrp="1"/>
          </p:cNvSpPr>
          <p:nvPr>
            <p:ph type="body" sz="half" idx="1"/>
          </p:nvPr>
        </p:nvSpPr>
        <p:spPr>
          <a:xfrm>
            <a:off x="457613" y="272144"/>
            <a:ext cx="2457021" cy="5144657"/>
          </a:xfrm>
          <a:prstGeom prst="rect">
            <a:avLst/>
          </a:prstGeom>
        </p:spPr>
        <p:txBody>
          <a:bodyPr anchor="t"/>
          <a:lstStyle/>
          <a:p>
            <a:pPr>
              <a:buClr>
                <a:srgbClr val="DC9E1F"/>
              </a:buClr>
              <a:buFont typeface="Arial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t>Internal structure includes the parts of a building that:</a:t>
            </a:r>
            <a:endParaRPr spc="30"/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rPr spc="30"/>
              <a:t>g</a:t>
            </a:r>
            <a:r>
              <a:t>ive it </a:t>
            </a:r>
            <a:r>
              <a:rPr>
                <a:solidFill>
                  <a:srgbClr val="FFFFFF"/>
                </a:solidFill>
              </a:rPr>
              <a:t>support </a:t>
            </a:r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t>keep it </a:t>
            </a:r>
            <a:r>
              <a:rPr>
                <a:solidFill>
                  <a:srgbClr val="FFFFFF"/>
                </a:solidFill>
              </a:rPr>
              <a:t>standing </a:t>
            </a:r>
          </a:p>
          <a:p>
            <a:pPr marL="342900" indent="-342900">
              <a:buClr>
                <a:srgbClr val="DC9E1F"/>
              </a:buClr>
              <a:buSzPct val="100000"/>
              <a:buFont typeface="Arial"/>
              <a:buChar char="•"/>
              <a:defRPr sz="1800" spc="0">
                <a:latin typeface="Futura"/>
                <a:ea typeface="Futura"/>
                <a:cs typeface="Futura"/>
                <a:sym typeface="Futura"/>
              </a:defRPr>
            </a:pPr>
            <a:r>
              <a:t>make it </a:t>
            </a:r>
            <a:r>
              <a:rPr>
                <a:solidFill>
                  <a:srgbClr val="FFFFFF"/>
                </a:solidFill>
              </a:rPr>
              <a:t>function</a:t>
            </a:r>
          </a:p>
        </p:txBody>
      </p:sp>
      <p:sp>
        <p:nvSpPr>
          <p:cNvPr id="112" name="TextBox 4"/>
          <p:cNvSpPr/>
          <p:nvPr/>
        </p:nvSpPr>
        <p:spPr>
          <a:xfrm>
            <a:off x="3099063" y="6266171"/>
            <a:ext cx="324348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Chrysler Building (Manhattan)</a:t>
            </a:r>
          </a:p>
        </p:txBody>
      </p:sp>
      <p:sp>
        <p:nvSpPr>
          <p:cNvPr id="113" name="TextBox 2"/>
          <p:cNvSpPr/>
          <p:nvPr/>
        </p:nvSpPr>
        <p:spPr>
          <a:xfrm>
            <a:off x="7235825" y="66087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1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16" name="b1005aa232962e61d6331ec845115c17c4a67f52.jpg" descr="b1005aa232962e61d6331ec845115c17c4a67f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474" y="326661"/>
            <a:ext cx="5753033" cy="596201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Line"/>
          <p:cNvSpPr/>
          <p:nvPr/>
        </p:nvSpPr>
        <p:spPr>
          <a:xfrm flipV="1">
            <a:off x="4990619" y="2370725"/>
            <a:ext cx="1" cy="317384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Line"/>
          <p:cNvSpPr/>
          <p:nvPr/>
        </p:nvSpPr>
        <p:spPr>
          <a:xfrm flipV="1">
            <a:off x="7813675" y="2370725"/>
            <a:ext cx="0" cy="317384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Line"/>
          <p:cNvSpPr/>
          <p:nvPr/>
        </p:nvSpPr>
        <p:spPr>
          <a:xfrm>
            <a:off x="4954216" y="2367556"/>
            <a:ext cx="2884690" cy="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0" name="Line"/>
          <p:cNvSpPr/>
          <p:nvPr/>
        </p:nvSpPr>
        <p:spPr>
          <a:xfrm>
            <a:off x="4966916" y="5536827"/>
            <a:ext cx="2884690" cy="1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 animBg="1" advAuto="0"/>
      <p:bldP spid="117" grpId="0" animBg="1" advAuto="0"/>
      <p:bldP spid="118" grpId="0" animBg="1" advAuto="0"/>
      <p:bldP spid="119" grpId="0" animBg="1" advAuto="0"/>
      <p:bldP spid="120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6"/>
            <a:ext cx="9144000" cy="25717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extBox 2"/>
          <p:cNvSpPr/>
          <p:nvPr/>
        </p:nvSpPr>
        <p:spPr>
          <a:xfrm>
            <a:off x="7185025" y="6430962"/>
            <a:ext cx="1836721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86" name="Can you name some of the materials…"/>
          <p:cNvSpPr/>
          <p:nvPr/>
        </p:nvSpPr>
        <p:spPr>
          <a:xfrm>
            <a:off x="237500" y="100687"/>
            <a:ext cx="8668999" cy="122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600"/>
              </a:spcBef>
              <a:defRPr sz="32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Can you name some of the materials </a:t>
            </a:r>
          </a:p>
          <a:p>
            <a:pPr algn="ctr">
              <a:spcBef>
                <a:spcPts val="600"/>
              </a:spcBef>
              <a:defRPr sz="32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 this Art Deco building?</a:t>
            </a:r>
          </a:p>
        </p:txBody>
      </p:sp>
      <p:sp>
        <p:nvSpPr>
          <p:cNvPr id="187" name="Steiner Studios…"/>
          <p:cNvSpPr/>
          <p:nvPr/>
        </p:nvSpPr>
        <p:spPr>
          <a:xfrm>
            <a:off x="948762" y="6269268"/>
            <a:ext cx="2961004" cy="402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Stella Tower (Manhattan)</a:t>
            </a:r>
          </a:p>
        </p:txBody>
      </p:sp>
      <p:pic>
        <p:nvPicPr>
          <p:cNvPr id="188" name="236d06810b9877da088a739628dfd6e3.jpg" descr="236d06810b9877da088a739628dfd6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800" y="1317560"/>
            <a:ext cx="3925560" cy="491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221949251.jpg" descr="2219492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26" y="1301162"/>
            <a:ext cx="3277876" cy="4916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39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ommon Deco Surface Materials Are:"/>
          <p:cNvSpPr>
            <a:spLocks noGrp="1"/>
          </p:cNvSpPr>
          <p:nvPr>
            <p:ph type="title" idx="4294967295"/>
          </p:nvPr>
        </p:nvSpPr>
        <p:spPr>
          <a:xfrm>
            <a:off x="95249" y="76199"/>
            <a:ext cx="8994777" cy="642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dirty="0"/>
              <a:t>COMMON DECO SURFACE MATERIALS ARE</a:t>
            </a:r>
            <a:r>
              <a:rPr dirty="0"/>
              <a:t>:</a:t>
            </a:r>
          </a:p>
        </p:txBody>
      </p:sp>
      <p:sp>
        <p:nvSpPr>
          <p:cNvPr id="449" name="Limestone – a smooth stone often made into large blocks with a very smooth surface."/>
          <p:cNvSpPr>
            <a:spLocks noGrp="1"/>
          </p:cNvSpPr>
          <p:nvPr>
            <p:ph type="body" sz="quarter" idx="4294967295"/>
          </p:nvPr>
        </p:nvSpPr>
        <p:spPr>
          <a:xfrm>
            <a:off x="395287" y="820243"/>
            <a:ext cx="8394700" cy="71963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Limestone</a:t>
            </a:r>
            <a:r>
              <a:t> – a smooth </a:t>
            </a:r>
            <a:r>
              <a:rPr>
                <a:solidFill>
                  <a:srgbClr val="FFFFFF"/>
                </a:solidFill>
              </a:rPr>
              <a:t>stone</a:t>
            </a:r>
            <a:r>
              <a:t> often made into large </a:t>
            </a:r>
            <a:r>
              <a:rPr>
                <a:solidFill>
                  <a:srgbClr val="FFFFFF"/>
                </a:solidFill>
              </a:rPr>
              <a:t>blocks</a:t>
            </a:r>
            <a:r>
              <a:t> with a very </a:t>
            </a:r>
            <a:r>
              <a:rPr>
                <a:solidFill>
                  <a:srgbClr val="FFFFFF"/>
                </a:solidFill>
              </a:rPr>
              <a:t>smooth surface</a:t>
            </a:r>
            <a:r>
              <a:t>.</a:t>
            </a:r>
          </a:p>
        </p:txBody>
      </p:sp>
      <p:pic>
        <p:nvPicPr>
          <p:cNvPr id="450" name="NYC 8 Brooklyn Public Library.jpeg" descr="NYC 8 Brooklyn Public Librar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733177"/>
            <a:ext cx="5767402" cy="3851774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Brooklyn Public Library (Brooklyn)"/>
          <p:cNvSpPr/>
          <p:nvPr/>
        </p:nvSpPr>
        <p:spPr>
          <a:xfrm>
            <a:off x="369887" y="5585821"/>
            <a:ext cx="394811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Brooklyn Public Library (Brooklyn)</a:t>
            </a:r>
          </a:p>
        </p:txBody>
      </p:sp>
      <p:pic>
        <p:nvPicPr>
          <p:cNvPr id="452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54" name="617HKvsSFvL._SL1132_.jpg" descr="617HKvsSFvL._SL1132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105" y="4365237"/>
            <a:ext cx="2436918" cy="201788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mestone"/>
          <p:cNvSpPr/>
          <p:nvPr/>
        </p:nvSpPr>
        <p:spPr>
          <a:xfrm>
            <a:off x="6627143" y="3821410"/>
            <a:ext cx="111576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buClr>
                <a:srgbClr val="DC9E1F"/>
              </a:buClr>
              <a:buFont typeface="Arial"/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solidFill>
                  <a:srgbClr val="DC9E1F"/>
                </a:solidFill>
              </a:defRPr>
            </a:pPr>
            <a:r>
              <a:rPr dirty="0">
                <a:solidFill>
                  <a:srgbClr val="FFFFFF"/>
                </a:solidFill>
              </a:rPr>
              <a:t>Limestone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0" build="p" animBg="1" advAuto="0"/>
      <p:bldP spid="450" grpId="0" animBg="1" advAuto="0"/>
      <p:bldP spid="451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5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60" name="A_8036_resize-1154x740.jpeg" descr="A_8036_resize-1154x7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261366"/>
            <a:ext cx="5804976" cy="3721214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Granite – a natural stone that could be highly polished to make a very luxurious surface."/>
          <p:cNvSpPr/>
          <p:nvPr/>
        </p:nvSpPr>
        <p:spPr>
          <a:xfrm>
            <a:off x="190500" y="209550"/>
            <a:ext cx="8763000" cy="75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Granite</a:t>
            </a:r>
            <a:r>
              <a:t> – a natural </a:t>
            </a:r>
            <a:r>
              <a:rPr>
                <a:solidFill>
                  <a:srgbClr val="FFFFFF"/>
                </a:solidFill>
              </a:rPr>
              <a:t>stone</a:t>
            </a:r>
            <a:r>
              <a:t> that could be </a:t>
            </a:r>
            <a:r>
              <a:rPr>
                <a:solidFill>
                  <a:srgbClr val="FFFFFF"/>
                </a:solidFill>
              </a:rPr>
              <a:t>highly polished </a:t>
            </a:r>
            <a:r>
              <a:t>to make a very luxurious surface.</a:t>
            </a:r>
          </a:p>
        </p:txBody>
      </p:sp>
      <p:sp>
        <p:nvSpPr>
          <p:cNvPr id="462" name="275 Madison Avenue (Manhattan)"/>
          <p:cNvSpPr/>
          <p:nvPr/>
        </p:nvSpPr>
        <p:spPr>
          <a:xfrm>
            <a:off x="165100" y="5003006"/>
            <a:ext cx="4286250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275 Madison Avenue (Manhattan)</a:t>
            </a:r>
          </a:p>
        </p:txBody>
      </p:sp>
      <p:pic>
        <p:nvPicPr>
          <p:cNvPr id="463" name="Granite1_hero_0.jpg" descr="Granite1_hero_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534" y="4486832"/>
            <a:ext cx="2333782" cy="1890258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Granite rock"/>
          <p:cNvSpPr/>
          <p:nvPr/>
        </p:nvSpPr>
        <p:spPr>
          <a:xfrm>
            <a:off x="7397830" y="4030828"/>
            <a:ext cx="1411112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Granite rock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 advAuto="0"/>
      <p:bldP spid="461" grpId="0" build="p" animBg="1" advAuto="0"/>
      <p:bldP spid="462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ECORATIVE SURFACE MATERIALS"/>
          <p:cNvSpPr/>
          <p:nvPr/>
        </p:nvSpPr>
        <p:spPr>
          <a:xfrm>
            <a:off x="609600" y="195896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2F2F2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DECORATIVE SURFACE MATERIALS</a:t>
            </a:r>
          </a:p>
        </p:txBody>
      </p:sp>
      <p:sp>
        <p:nvSpPr>
          <p:cNvPr id="467" name="Surface materials like limestone and granite are often used for a large part of a building’s exterior."/>
          <p:cNvSpPr/>
          <p:nvPr/>
        </p:nvSpPr>
        <p:spPr>
          <a:xfrm>
            <a:off x="373591" y="874183"/>
            <a:ext cx="8396818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Surface materials like limestone and granite are often used for a large part of a building’s </a:t>
            </a:r>
            <a:r>
              <a:rPr>
                <a:solidFill>
                  <a:srgbClr val="FFFFFF"/>
                </a:solidFill>
              </a:rPr>
              <a:t>exterior</a:t>
            </a:r>
            <a:r>
              <a:t>.</a:t>
            </a:r>
            <a:br/>
            <a:endParaRPr/>
          </a:p>
        </p:txBody>
      </p:sp>
      <p:pic>
        <p:nvPicPr>
          <p:cNvPr id="46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70" name="30 Rockefeller Plaza (Manhattan)"/>
          <p:cNvSpPr/>
          <p:nvPr/>
        </p:nvSpPr>
        <p:spPr>
          <a:xfrm>
            <a:off x="1278445" y="6213759"/>
            <a:ext cx="362377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30 Rockefeller Plaza (Manhattan)</a:t>
            </a:r>
          </a:p>
        </p:txBody>
      </p:sp>
      <p:pic>
        <p:nvPicPr>
          <p:cNvPr id="471" name="30 Rockefeller Center.jpg" descr="30 Rockefeller Cen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811" y="1741337"/>
            <a:ext cx="6582378" cy="4463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 build="p" bldLvl="5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75" name="30 Rockefeller Plaza (Manhattan)"/>
          <p:cNvSpPr/>
          <p:nvPr/>
        </p:nvSpPr>
        <p:spPr>
          <a:xfrm>
            <a:off x="478874" y="5501848"/>
            <a:ext cx="3623777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30 Rockefeller Plaza (Manhattan)</a:t>
            </a:r>
          </a:p>
        </p:txBody>
      </p:sp>
      <p:sp>
        <p:nvSpPr>
          <p:cNvPr id="476" name="While designing a building architects will add smaller sections of decoration out of other surface materials."/>
          <p:cNvSpPr/>
          <p:nvPr/>
        </p:nvSpPr>
        <p:spPr>
          <a:xfrm>
            <a:off x="312339" y="554319"/>
            <a:ext cx="851932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While designing a building architects will add </a:t>
            </a:r>
            <a:r>
              <a:rPr dirty="0">
                <a:solidFill>
                  <a:srgbClr val="FFFFFF"/>
                </a:solidFill>
              </a:rPr>
              <a:t>smaller sections of decoration</a:t>
            </a:r>
            <a:r>
              <a:rPr dirty="0"/>
              <a:t> out of other</a:t>
            </a:r>
            <a:r>
              <a:rPr lang="en-US" dirty="0"/>
              <a:t>, different</a:t>
            </a:r>
            <a:r>
              <a:rPr dirty="0"/>
              <a:t> surface materials. </a:t>
            </a:r>
          </a:p>
        </p:txBody>
      </p:sp>
      <p:pic>
        <p:nvPicPr>
          <p:cNvPr id="477" name="15kimmelman-rockcenter12-mobileMasterAt3x.jpg" descr="15kimmelman-rockcenter12-mobileMasterAt3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16" y="1426772"/>
            <a:ext cx="5143562" cy="4004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general-electric-building.jpg" descr="general-electric-build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21" y="1442376"/>
            <a:ext cx="2712332" cy="3973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DECORATIVE SURFACE MATERIALS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2F2F2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DECORATIVE SURFACE MATERIALS</a:t>
            </a:r>
          </a:p>
        </p:txBody>
      </p:sp>
      <p:sp>
        <p:nvSpPr>
          <p:cNvPr id="481" name="Decorative surface materials are often used to add decoration to the outside of a building.…"/>
          <p:cNvSpPr/>
          <p:nvPr/>
        </p:nvSpPr>
        <p:spPr>
          <a:xfrm>
            <a:off x="5686689" y="2024522"/>
            <a:ext cx="3098271" cy="421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Decorative surface materials are often used to add </a:t>
            </a:r>
            <a:r>
              <a:rPr dirty="0">
                <a:solidFill>
                  <a:srgbClr val="FFFFFF"/>
                </a:solidFill>
              </a:rPr>
              <a:t>decoration</a:t>
            </a:r>
            <a:r>
              <a:rPr dirty="0"/>
              <a:t> to the outside of a building.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 the 1920s and 1930s, there were </a:t>
            </a:r>
            <a:r>
              <a:rPr dirty="0">
                <a:solidFill>
                  <a:srgbClr val="FFFFFF"/>
                </a:solidFill>
              </a:rPr>
              <a:t>many new materials</a:t>
            </a:r>
            <a:r>
              <a:rPr dirty="0"/>
              <a:t> added to Art Deco buildings to make them look different and more</a:t>
            </a:r>
            <a:r>
              <a:rPr dirty="0">
                <a:solidFill>
                  <a:srgbClr val="FFFFFF"/>
                </a:solidFill>
              </a:rPr>
              <a:t> modern</a:t>
            </a:r>
            <a:r>
              <a:rPr dirty="0"/>
              <a:t>, or newer. </a:t>
            </a:r>
          </a:p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br>
              <a:rPr dirty="0"/>
            </a:br>
            <a:endParaRPr dirty="0"/>
          </a:p>
        </p:txBody>
      </p:sp>
      <p:sp>
        <p:nvSpPr>
          <p:cNvPr id="482" name="Chrysler Building (Manhattan)"/>
          <p:cNvSpPr/>
          <p:nvPr/>
        </p:nvSpPr>
        <p:spPr>
          <a:xfrm>
            <a:off x="5503815" y="5661025"/>
            <a:ext cx="3243485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Chrysler Building (Manhattan)</a:t>
            </a:r>
          </a:p>
        </p:txBody>
      </p:sp>
      <p:pic>
        <p:nvPicPr>
          <p:cNvPr id="48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" y="1393825"/>
            <a:ext cx="4999520" cy="509004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85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86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Mosaics - a picture or design made from small pieces of colored glass or ceramic tiles."/>
          <p:cNvSpPr>
            <a:spLocks noGrp="1"/>
          </p:cNvSpPr>
          <p:nvPr>
            <p:ph type="body" sz="quarter" idx="4294967295"/>
          </p:nvPr>
        </p:nvSpPr>
        <p:spPr>
          <a:xfrm>
            <a:off x="479954" y="296862"/>
            <a:ext cx="8367382" cy="749896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None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Mosaics </a:t>
            </a:r>
            <a:r>
              <a:t>- a </a:t>
            </a:r>
            <a:r>
              <a:rPr>
                <a:solidFill>
                  <a:srgbClr val="FFFFFF"/>
                </a:solidFill>
              </a:rPr>
              <a:t>picture </a:t>
            </a:r>
            <a:r>
              <a:rPr>
                <a:solidFill>
                  <a:srgbClr val="D6A841"/>
                </a:solidFill>
              </a:rPr>
              <a:t>or</a:t>
            </a:r>
            <a:r>
              <a:rPr>
                <a:solidFill>
                  <a:srgbClr val="FFFFFF"/>
                </a:solidFill>
              </a:rPr>
              <a:t> design</a:t>
            </a:r>
            <a:r>
              <a:t> made from small pieces of </a:t>
            </a:r>
            <a:r>
              <a:rPr>
                <a:solidFill>
                  <a:srgbClr val="FFFFFF"/>
                </a:solidFill>
              </a:rPr>
              <a:t>colored glass or ceramic tiles</a:t>
            </a:r>
            <a:r>
              <a:t>.</a:t>
            </a:r>
          </a:p>
        </p:txBody>
      </p:sp>
      <p:sp>
        <p:nvSpPr>
          <p:cNvPr id="489" name="The Fish Building (The Bronx)"/>
          <p:cNvSpPr/>
          <p:nvPr/>
        </p:nvSpPr>
        <p:spPr>
          <a:xfrm>
            <a:off x="365294" y="5829360"/>
            <a:ext cx="3948113" cy="40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Fish Building (The Bronx)</a:t>
            </a:r>
          </a:p>
        </p:txBody>
      </p:sp>
      <p:pic>
        <p:nvPicPr>
          <p:cNvPr id="490" name="1.jpeg" descr="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90" y="1373179"/>
            <a:ext cx="5849323" cy="4372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493" name="Screen Shot 2020-09-09 at 8.24.23 AM.png" descr="Screen Shot 2020-09-09 at 8.24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613" y="4254963"/>
            <a:ext cx="1932759" cy="1905343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Mosaic tiles"/>
          <p:cNvSpPr/>
          <p:nvPr/>
        </p:nvSpPr>
        <p:spPr>
          <a:xfrm>
            <a:off x="6728015" y="3765567"/>
            <a:ext cx="1325365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Mosaic tiles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build="p" animBg="1" advAuto="0"/>
      <p:bldP spid="489" grpId="0" animBg="1" advAuto="0"/>
      <p:bldP spid="490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n a wall&#10;&#10;Description automatically generated with low confidence">
            <a:extLst>
              <a:ext uri="{FF2B5EF4-FFF2-40B4-BE49-F238E27FC236}">
                <a16:creationId xmlns:a16="http://schemas.microsoft.com/office/drawing/2014/main" id="{9A212B22-095F-734C-804C-E693FDEDC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7D221D27-5DF4-874A-9416-D3F25B9E5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saic&#10;&#10;Description automatically generated">
            <a:extLst>
              <a:ext uri="{FF2B5EF4-FFF2-40B4-BE49-F238E27FC236}">
                <a16:creationId xmlns:a16="http://schemas.microsoft.com/office/drawing/2014/main" id="{032CECB0-AE7B-784C-917B-E93B14C9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tructure can also be the silhouette, or outline, of a building."/>
          <p:cNvSpPr/>
          <p:nvPr/>
        </p:nvSpPr>
        <p:spPr>
          <a:xfrm>
            <a:off x="295877" y="414884"/>
            <a:ext cx="8552246" cy="48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Structure can also be the </a:t>
            </a:r>
            <a:r>
              <a:rPr>
                <a:solidFill>
                  <a:srgbClr val="FFFFFF"/>
                </a:solidFill>
              </a:rPr>
              <a:t>silhouette</a:t>
            </a:r>
            <a:r>
              <a:t>, or </a:t>
            </a:r>
            <a:r>
              <a:rPr>
                <a:solidFill>
                  <a:srgbClr val="FFFFFF"/>
                </a:solidFill>
              </a:rPr>
              <a:t>outline</a:t>
            </a:r>
            <a:r>
              <a:t>, of a building.</a:t>
            </a:r>
          </a:p>
        </p:txBody>
      </p:sp>
      <p:pic>
        <p:nvPicPr>
          <p:cNvPr id="123" name="Screen Shot 2020-09-08 at 12.19.38 PM.png" descr="Screen Shot 2020-09-08 at 12.19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60" y="1165919"/>
            <a:ext cx="7049480" cy="5623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25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9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FC2771-2301-AF4F-917A-AB9D3A4B66FB}"/>
              </a:ext>
            </a:extLst>
          </p:cNvPr>
          <p:cNvGrpSpPr/>
          <p:nvPr/>
        </p:nvGrpSpPr>
        <p:grpSpPr>
          <a:xfrm>
            <a:off x="4226043" y="1158828"/>
            <a:ext cx="691914" cy="4577333"/>
            <a:chOff x="4226043" y="1158828"/>
            <a:chExt cx="691914" cy="4577333"/>
          </a:xfrm>
        </p:grpSpPr>
        <p:sp>
          <p:nvSpPr>
            <p:cNvPr id="127" name="Line"/>
            <p:cNvSpPr/>
            <p:nvPr/>
          </p:nvSpPr>
          <p:spPr>
            <a:xfrm flipV="1">
              <a:off x="4239259" y="2955136"/>
              <a:ext cx="27315" cy="278095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Line"/>
            <p:cNvSpPr/>
            <p:nvPr/>
          </p:nvSpPr>
          <p:spPr>
            <a:xfrm flipV="1">
              <a:off x="4892149" y="2955069"/>
              <a:ext cx="1" cy="2781092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9" name="Line"/>
            <p:cNvSpPr/>
            <p:nvPr/>
          </p:nvSpPr>
          <p:spPr>
            <a:xfrm flipH="1">
              <a:off x="4226043" y="5723320"/>
              <a:ext cx="691914" cy="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" name="Line"/>
            <p:cNvSpPr/>
            <p:nvPr/>
          </p:nvSpPr>
          <p:spPr>
            <a:xfrm flipV="1">
              <a:off x="4309388" y="2468332"/>
              <a:ext cx="7504" cy="48870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Line"/>
            <p:cNvSpPr/>
            <p:nvPr/>
          </p:nvSpPr>
          <p:spPr>
            <a:xfrm flipV="1">
              <a:off x="4862998" y="2468332"/>
              <a:ext cx="7504" cy="48870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Line"/>
            <p:cNvSpPr/>
            <p:nvPr/>
          </p:nvSpPr>
          <p:spPr>
            <a:xfrm flipV="1">
              <a:off x="4368654" y="2260229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Line"/>
            <p:cNvSpPr/>
            <p:nvPr/>
          </p:nvSpPr>
          <p:spPr>
            <a:xfrm flipV="1">
              <a:off x="4830088" y="2260229"/>
              <a:ext cx="1" cy="23114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Line"/>
            <p:cNvSpPr/>
            <p:nvPr/>
          </p:nvSpPr>
          <p:spPr>
            <a:xfrm flipV="1">
              <a:off x="4398214" y="1163733"/>
              <a:ext cx="240582" cy="109875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" name="Line"/>
            <p:cNvSpPr/>
            <p:nvPr/>
          </p:nvSpPr>
          <p:spPr>
            <a:xfrm flipH="1" flipV="1">
              <a:off x="4635936" y="1158828"/>
              <a:ext cx="176699" cy="110856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36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23" y="3937000"/>
            <a:ext cx="2549468" cy="216952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4"/>
          <p:cNvSpPr/>
          <p:nvPr/>
        </p:nvSpPr>
        <p:spPr>
          <a:xfrm>
            <a:off x="1033197" y="6057653"/>
            <a:ext cx="3694098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Empire State Building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498" name="Terracotta - a red clay often used for ceramic bowls, vases, or artistic works was used in the decoration of a building."/>
          <p:cNvSpPr/>
          <p:nvPr/>
        </p:nvSpPr>
        <p:spPr>
          <a:xfrm>
            <a:off x="309033" y="97895"/>
            <a:ext cx="8525935" cy="9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Terracotta</a:t>
            </a:r>
            <a:r>
              <a:t> - a </a:t>
            </a:r>
            <a:r>
              <a:rPr>
                <a:solidFill>
                  <a:srgbClr val="FFFFFF"/>
                </a:solidFill>
              </a:rPr>
              <a:t>red clay</a:t>
            </a:r>
            <a:r>
              <a:t> often used for </a:t>
            </a:r>
            <a:r>
              <a:rPr>
                <a:solidFill>
                  <a:srgbClr val="FFFFFF"/>
                </a:solidFill>
              </a:rPr>
              <a:t>ceramic</a:t>
            </a:r>
            <a:r>
              <a:t> bowls, vases, or artistic works was used in the </a:t>
            </a:r>
            <a:r>
              <a:rPr>
                <a:solidFill>
                  <a:srgbClr val="FFFFFF"/>
                </a:solidFill>
              </a:rPr>
              <a:t>decoration </a:t>
            </a:r>
            <a:r>
              <a:rPr>
                <a:solidFill>
                  <a:srgbClr val="D6A841"/>
                </a:solidFill>
              </a:rPr>
              <a:t>of a building.</a:t>
            </a:r>
          </a:p>
        </p:txBody>
      </p:sp>
      <p:sp>
        <p:nvSpPr>
          <p:cNvPr id="499" name="Gramercy House (Manhattan)"/>
          <p:cNvSpPr/>
          <p:nvPr/>
        </p:nvSpPr>
        <p:spPr>
          <a:xfrm>
            <a:off x="328347" y="5322929"/>
            <a:ext cx="428625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Gramercy House (Manhattan)</a:t>
            </a:r>
          </a:p>
        </p:txBody>
      </p:sp>
      <p:pic>
        <p:nvPicPr>
          <p:cNvPr id="500" name="4cacdef4706cb91127c885372bd4105c.jpeg" descr="4cacdef4706cb91127c885372bd4105c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54" y="1315819"/>
            <a:ext cx="6004602" cy="4014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30507-OA-3ww-l.jpg" descr="30507-OA-3ww-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350" y="4129365"/>
            <a:ext cx="2092921" cy="182955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Red clay"/>
          <p:cNvSpPr/>
          <p:nvPr/>
        </p:nvSpPr>
        <p:spPr>
          <a:xfrm>
            <a:off x="6289288" y="3627720"/>
            <a:ext cx="255598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dirty="0"/>
              <a:t>Terracotta - </a:t>
            </a:r>
            <a:r>
              <a:rPr dirty="0"/>
              <a:t>Red clay</a:t>
            </a:r>
          </a:p>
        </p:txBody>
      </p:sp>
      <p:sp>
        <p:nvSpPr>
          <p:cNvPr id="503" name="Terracotta can bring bright colors to the surface of a building."/>
          <p:cNvSpPr/>
          <p:nvPr/>
        </p:nvSpPr>
        <p:spPr>
          <a:xfrm>
            <a:off x="335089" y="5848053"/>
            <a:ext cx="535372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Terracotta can bring </a:t>
            </a:r>
            <a:r>
              <a:rPr>
                <a:solidFill>
                  <a:srgbClr val="FFFFFF"/>
                </a:solidFill>
              </a:rPr>
              <a:t>bright colors</a:t>
            </a:r>
            <a:r>
              <a:t> to the </a:t>
            </a:r>
            <a:r>
              <a:rPr>
                <a:solidFill>
                  <a:srgbClr val="FFFFFF"/>
                </a:solidFill>
              </a:rPr>
              <a:t>surface</a:t>
            </a:r>
            <a:r>
              <a:t> of a building.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 build="p" animBg="1" advAuto="0"/>
      <p:bldP spid="499" grpId="0" animBg="1" advAuto="0"/>
      <p:bldP spid="500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507" name="Sculptural Relief"/>
          <p:cNvSpPr>
            <a:spLocks noGrp="1"/>
          </p:cNvSpPr>
          <p:nvPr>
            <p:ph type="title" idx="4294967295"/>
          </p:nvPr>
        </p:nvSpPr>
        <p:spPr>
          <a:xfrm>
            <a:off x="-1365250" y="295275"/>
            <a:ext cx="7924800" cy="5445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04672">
              <a:defRPr sz="2816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dirty="0"/>
              <a:t>SCULPTURAL RELIEF</a:t>
            </a:r>
            <a:endParaRPr dirty="0"/>
          </a:p>
        </p:txBody>
      </p:sp>
      <p:sp>
        <p:nvSpPr>
          <p:cNvPr id="508" name="Relief is a form of sculpture (3-D art) where the figure or design is raised from the background, similar to a coin.…"/>
          <p:cNvSpPr>
            <a:spLocks noGrp="1"/>
          </p:cNvSpPr>
          <p:nvPr>
            <p:ph type="body" sz="quarter" idx="4294967295"/>
          </p:nvPr>
        </p:nvSpPr>
        <p:spPr>
          <a:xfrm>
            <a:off x="268286" y="645319"/>
            <a:ext cx="4600576" cy="2540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285750" indent="-285750"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>
                <a:solidFill>
                  <a:srgbClr val="FFFFFF"/>
                </a:solidFill>
              </a:rPr>
              <a:t>Relief</a:t>
            </a:r>
            <a:r>
              <a:rPr dirty="0"/>
              <a:t> is a form of </a:t>
            </a:r>
            <a:r>
              <a:rPr dirty="0">
                <a:solidFill>
                  <a:srgbClr val="FFFFFF"/>
                </a:solidFill>
              </a:rPr>
              <a:t>sculpture</a:t>
            </a:r>
            <a:r>
              <a:rPr dirty="0"/>
              <a:t> (3-D art) where the figure or design is raised from the background, similar to a coin.</a:t>
            </a:r>
            <a:endParaRPr lang="en-US" dirty="0"/>
          </a:p>
          <a:p>
            <a:pPr marL="285750" indent="-285750"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br>
              <a:rPr lang="en-US" dirty="0"/>
            </a:br>
            <a:r>
              <a:rPr dirty="0"/>
              <a:t>Relief sculptures were often used to </a:t>
            </a:r>
            <a:r>
              <a:rPr dirty="0">
                <a:solidFill>
                  <a:srgbClr val="FFFFFF"/>
                </a:solidFill>
              </a:rPr>
              <a:t>enhance</a:t>
            </a:r>
            <a:r>
              <a:rPr dirty="0"/>
              <a:t> entrances, make borders around windows, and along roof edges.</a:t>
            </a:r>
          </a:p>
        </p:txBody>
      </p:sp>
      <p:pic>
        <p:nvPicPr>
          <p:cNvPr id="509" name="2006_Quarter_Proof.png" descr="2006_Quarter_Proo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66" y="3556000"/>
            <a:ext cx="2338980" cy="230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p1105248670-3.jpeg" descr="p1105248670-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390" y="395287"/>
            <a:ext cx="3365758" cy="4854576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The Daily News Building (Manhattan)"/>
          <p:cNvSpPr/>
          <p:nvPr/>
        </p:nvSpPr>
        <p:spPr>
          <a:xfrm>
            <a:off x="4868862" y="5249862"/>
            <a:ext cx="4130676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 Daily News Building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 uiExpand="1" build="p" animBg="1" advAuto="0"/>
      <p:bldP spid="510" grpId="0" animBg="1" advAuto="0"/>
      <p:bldP spid="511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PANDREL"/>
          <p:cNvSpPr/>
          <p:nvPr/>
        </p:nvSpPr>
        <p:spPr>
          <a:xfrm>
            <a:off x="609600" y="312163"/>
            <a:ext cx="79248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2F2F2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SPANDREL</a:t>
            </a:r>
            <a:r>
              <a:rPr lang="en-US" dirty="0"/>
              <a:t> PANEL</a:t>
            </a:r>
            <a:endParaRPr dirty="0"/>
          </a:p>
        </p:txBody>
      </p:sp>
      <p:sp>
        <p:nvSpPr>
          <p:cNvPr id="514" name="Spandrel panels are decorative pieces that fit between windows of different floors that are right above one another.…"/>
          <p:cNvSpPr/>
          <p:nvPr/>
        </p:nvSpPr>
        <p:spPr>
          <a:xfrm>
            <a:off x="307311" y="1467772"/>
            <a:ext cx="2369676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Spandrel </a:t>
            </a:r>
            <a:r>
              <a:rPr dirty="0">
                <a:solidFill>
                  <a:srgbClr val="FFFFFF"/>
                </a:solidFill>
              </a:rPr>
              <a:t>panels</a:t>
            </a:r>
            <a:r>
              <a:rPr dirty="0"/>
              <a:t> are decorative pieces that </a:t>
            </a:r>
            <a:r>
              <a:rPr dirty="0">
                <a:solidFill>
                  <a:srgbClr val="FFFFFF"/>
                </a:solidFill>
              </a:rPr>
              <a:t>fit between windows</a:t>
            </a:r>
            <a:r>
              <a:rPr dirty="0"/>
              <a:t> of different floors that are </a:t>
            </a:r>
            <a:r>
              <a:rPr lang="en-US" dirty="0"/>
              <a:t>aligned </a:t>
            </a:r>
            <a:r>
              <a:rPr dirty="0"/>
              <a:t>right above one another.</a:t>
            </a:r>
          </a:p>
          <a:p>
            <a:pPr marL="285750" indent="-285750"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 Art Deco, these often ha</a:t>
            </a:r>
            <a:r>
              <a:rPr lang="en-US" dirty="0"/>
              <a:t>ve</a:t>
            </a:r>
            <a:r>
              <a:rPr dirty="0"/>
              <a:t> a decorative </a:t>
            </a:r>
            <a:r>
              <a:rPr dirty="0">
                <a:solidFill>
                  <a:srgbClr val="FFFFFF"/>
                </a:solidFill>
              </a:rPr>
              <a:t>pattern</a:t>
            </a:r>
            <a:r>
              <a:rPr dirty="0"/>
              <a:t> and </a:t>
            </a:r>
            <a:r>
              <a:rPr lang="en-US" dirty="0"/>
              <a:t>a</a:t>
            </a:r>
            <a:r>
              <a:rPr dirty="0"/>
              <a:t>re made of metals, terracotta, or stone.</a:t>
            </a:r>
          </a:p>
        </p:txBody>
      </p:sp>
      <p:sp>
        <p:nvSpPr>
          <p:cNvPr id="515" name="1500 Grand Concourse (The Bronx)"/>
          <p:cNvSpPr/>
          <p:nvPr/>
        </p:nvSpPr>
        <p:spPr>
          <a:xfrm>
            <a:off x="3910106" y="5283506"/>
            <a:ext cx="384568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1500 Grand Concourse (The Bronx)</a:t>
            </a:r>
          </a:p>
        </p:txBody>
      </p:sp>
      <p:sp>
        <p:nvSpPr>
          <p:cNvPr id="516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51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1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Screen Shot 2020-10-04 at 5.15.04 PM.png" descr="Screen Shot 2020-10-04 at 5.15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339" y="1547595"/>
            <a:ext cx="5549213" cy="3649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uiExpand="1" build="p" bldLvl="5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EOMETRIC SHAPES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GEOMETRIC SHAPES</a:t>
            </a:r>
          </a:p>
        </p:txBody>
      </p:sp>
      <p:sp>
        <p:nvSpPr>
          <p:cNvPr id="522" name="Many architects in the 1920s and 1930s used geometric shapes and lines to make patterns such as zigzags (right) and chevrons (below)."/>
          <p:cNvSpPr/>
          <p:nvPr/>
        </p:nvSpPr>
        <p:spPr>
          <a:xfrm>
            <a:off x="347133" y="1466545"/>
            <a:ext cx="395241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Many architects in the 1920s and 1930s used </a:t>
            </a:r>
            <a:r>
              <a:rPr dirty="0">
                <a:solidFill>
                  <a:srgbClr val="FFFFFF"/>
                </a:solidFill>
              </a:rPr>
              <a:t>geometric shapes and lines</a:t>
            </a:r>
            <a:r>
              <a:rPr dirty="0"/>
              <a:t> to make </a:t>
            </a:r>
            <a:r>
              <a:rPr dirty="0">
                <a:solidFill>
                  <a:srgbClr val="FFFFFF"/>
                </a:solidFill>
              </a:rPr>
              <a:t>patterns</a:t>
            </a:r>
            <a:r>
              <a:rPr dirty="0"/>
              <a:t> such as </a:t>
            </a:r>
            <a:r>
              <a:rPr dirty="0">
                <a:solidFill>
                  <a:srgbClr val="FFFFFF"/>
                </a:solidFill>
              </a:rPr>
              <a:t>zigzags </a:t>
            </a:r>
            <a:r>
              <a:rPr dirty="0">
                <a:solidFill>
                  <a:srgbClr val="D6A841"/>
                </a:solidFill>
              </a:rPr>
              <a:t>(right)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D6A841"/>
                </a:solidFill>
              </a:rPr>
              <a:t>and </a:t>
            </a:r>
            <a:r>
              <a:rPr dirty="0">
                <a:solidFill>
                  <a:srgbClr val="FFFFFF"/>
                </a:solidFill>
              </a:rPr>
              <a:t>chevrons </a:t>
            </a:r>
            <a:r>
              <a:rPr dirty="0">
                <a:solidFill>
                  <a:srgbClr val="D6A841"/>
                </a:solidFill>
              </a:rPr>
              <a:t>(below)</a:t>
            </a:r>
            <a:r>
              <a:rPr dirty="0"/>
              <a:t>.</a:t>
            </a:r>
          </a:p>
        </p:txBody>
      </p:sp>
      <p:sp>
        <p:nvSpPr>
          <p:cNvPr id="523" name="265 Cabrini Boulevard (Manhattan)"/>
          <p:cNvSpPr/>
          <p:nvPr/>
        </p:nvSpPr>
        <p:spPr>
          <a:xfrm>
            <a:off x="4561265" y="6070288"/>
            <a:ext cx="3848694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265 Cabrini Boulevard (Manhattan)</a:t>
            </a:r>
          </a:p>
        </p:txBody>
      </p:sp>
      <p:pic>
        <p:nvPicPr>
          <p:cNvPr id="52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200" y="1332252"/>
            <a:ext cx="4495363" cy="4576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992825-A9BA-D744-A801-BD45CB2F51F8}"/>
              </a:ext>
            </a:extLst>
          </p:cNvPr>
          <p:cNvGrpSpPr/>
          <p:nvPr/>
        </p:nvGrpSpPr>
        <p:grpSpPr>
          <a:xfrm>
            <a:off x="6486525" y="4565650"/>
            <a:ext cx="2112963" cy="698501"/>
            <a:chOff x="6486525" y="4565650"/>
            <a:chExt cx="2112963" cy="698501"/>
          </a:xfrm>
        </p:grpSpPr>
        <p:sp>
          <p:nvSpPr>
            <p:cNvPr id="525" name="Line"/>
            <p:cNvSpPr/>
            <p:nvPr/>
          </p:nvSpPr>
          <p:spPr>
            <a:xfrm flipH="1">
              <a:off x="7723187" y="4565650"/>
              <a:ext cx="876301" cy="64928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808080">
                  <a:alpha val="39999"/>
                </a:srgbClr>
              </a:outerShdw>
            </a:effectLst>
          </p:spPr>
          <p:txBody>
            <a:bodyPr lIns="45719" rIns="45719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6" name="Line"/>
            <p:cNvSpPr/>
            <p:nvPr/>
          </p:nvSpPr>
          <p:spPr>
            <a:xfrm flipH="1" flipV="1">
              <a:off x="7089775" y="4724400"/>
              <a:ext cx="633413" cy="49053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38100" dist="25400" dir="5400000" rotWithShape="0">
                <a:srgbClr val="808080">
                  <a:alpha val="39999"/>
                </a:srgbClr>
              </a:outerShdw>
            </a:effectLst>
          </p:spPr>
          <p:txBody>
            <a:bodyPr lIns="45719" rIns="45719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7" name="Line"/>
            <p:cNvSpPr/>
            <p:nvPr/>
          </p:nvSpPr>
          <p:spPr>
            <a:xfrm flipH="1">
              <a:off x="6486525" y="4724399"/>
              <a:ext cx="603251" cy="539752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38100" dist="25400" dir="5400000" rotWithShape="0">
                <a:srgbClr val="808080">
                  <a:alpha val="39999"/>
                </a:srgbClr>
              </a:outerShdw>
            </a:effectLst>
          </p:spPr>
          <p:txBody>
            <a:bodyPr lIns="45719" rIns="45719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28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29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31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33" y="3482449"/>
            <a:ext cx="3848693" cy="2414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MID163-181W34.jpeg" descr="MID163-181W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89" y="1278659"/>
            <a:ext cx="6308822" cy="4731618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Geometric shapes became so popular that architects and designers began to simplify other natural shapes into geometric forms—like fountains and leaves!"/>
          <p:cNvSpPr/>
          <p:nvPr/>
        </p:nvSpPr>
        <p:spPr>
          <a:xfrm>
            <a:off x="244475" y="242887"/>
            <a:ext cx="8655050" cy="10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Geometric shapes</a:t>
            </a:r>
            <a:r>
              <a:t> became so popular that architects and designers began to simplify other natural shapes into geometric forms—like </a:t>
            </a:r>
            <a:r>
              <a:rPr>
                <a:solidFill>
                  <a:srgbClr val="FFFFFF"/>
                </a:solidFill>
              </a:rPr>
              <a:t>fountains</a:t>
            </a:r>
            <a:r>
              <a:t> and </a:t>
            </a:r>
            <a:r>
              <a:rPr>
                <a:solidFill>
                  <a:srgbClr val="FFFFFF"/>
                </a:solidFill>
              </a:rPr>
              <a:t>leaves</a:t>
            </a:r>
            <a:r>
              <a:t>!</a:t>
            </a:r>
          </a:p>
        </p:txBody>
      </p:sp>
      <p:sp>
        <p:nvSpPr>
          <p:cNvPr id="535" name="Art Deco fountain at 181 Madison (Manhattan)"/>
          <p:cNvSpPr/>
          <p:nvPr/>
        </p:nvSpPr>
        <p:spPr>
          <a:xfrm>
            <a:off x="2141053" y="6068184"/>
            <a:ext cx="5099408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Art Deco fountain at 181 Madison (Manhattan)</a:t>
            </a:r>
          </a:p>
        </p:txBody>
      </p:sp>
      <p:sp>
        <p:nvSpPr>
          <p:cNvPr id="536" name="© Art Deco Society of New York"/>
          <p:cNvSpPr/>
          <p:nvPr/>
        </p:nvSpPr>
        <p:spPr>
          <a:xfrm>
            <a:off x="7235825" y="6596062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53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38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>
                                            <p:txEl>
                                              <p:charRg st="152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">
                                            <p:txEl>
                                              <p:charRg st="152" end="1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 animBg="1" advAuto="0"/>
      <p:bldP spid="534" grpId="0" build="p" bldLvl="5" animBg="1" advAuto="0"/>
      <p:bldP spid="535" grpId="0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542" name="chanin_building_detail.jpeg" descr="chanin_building_detai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7" y="494211"/>
            <a:ext cx="4173452" cy="5566335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Chanin Building (Manhattan)"/>
          <p:cNvSpPr/>
          <p:nvPr/>
        </p:nvSpPr>
        <p:spPr>
          <a:xfrm>
            <a:off x="67733" y="6106284"/>
            <a:ext cx="3177293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Chanin Building (Manhattan)</a:t>
            </a:r>
          </a:p>
        </p:txBody>
      </p:sp>
      <p:pic>
        <p:nvPicPr>
          <p:cNvPr id="544" name="0bc1c8b1d0121374be9dbc9066f0cec8.jpg" descr="0bc1c8b1d0121374be9dbc9066f0cec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199" y="3262409"/>
            <a:ext cx="4630522" cy="2778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567390309_d0edf9cc77_b.jpg" descr="567390309_d0edf9cc77_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199" y="508611"/>
            <a:ext cx="4630522" cy="2675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ARAPET"/>
          <p:cNvSpPr/>
          <p:nvPr/>
        </p:nvSpPr>
        <p:spPr>
          <a:xfrm>
            <a:off x="609600" y="284202"/>
            <a:ext cx="7924800" cy="61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3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PARAPET</a:t>
            </a:r>
          </a:p>
        </p:txBody>
      </p:sp>
      <p:sp>
        <p:nvSpPr>
          <p:cNvPr id="548" name="A parapet is a low wall along the edge of a roof, bridge, or balcony.…"/>
          <p:cNvSpPr/>
          <p:nvPr/>
        </p:nvSpPr>
        <p:spPr>
          <a:xfrm>
            <a:off x="247651" y="1756664"/>
            <a:ext cx="4238625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A parapet is a </a:t>
            </a:r>
            <a:r>
              <a:rPr dirty="0">
                <a:solidFill>
                  <a:srgbClr val="FFFFFF"/>
                </a:solidFill>
              </a:rPr>
              <a:t>low wall</a:t>
            </a:r>
            <a:r>
              <a:rPr dirty="0"/>
              <a:t> along the edge of a roof, bridge, or balcony.</a:t>
            </a:r>
          </a:p>
          <a:p>
            <a:pPr marL="285750" indent="-285750"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 Art Deco buildings, a parapet can sometimes go far above the roof to make </a:t>
            </a:r>
            <a:r>
              <a:rPr lang="en-US" dirty="0"/>
              <a:t>the building more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decorative</a:t>
            </a:r>
            <a:r>
              <a:rPr dirty="0"/>
              <a:t> (pretty, fancy, or interesting to the eye.)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This is why many Art Deco buildings look like they are wearing a </a:t>
            </a:r>
            <a:r>
              <a:rPr dirty="0">
                <a:solidFill>
                  <a:srgbClr val="FFFFFF"/>
                </a:solidFill>
              </a:rPr>
              <a:t>crown</a:t>
            </a:r>
            <a:r>
              <a:rPr dirty="0"/>
              <a:t>.</a:t>
            </a:r>
          </a:p>
          <a:p>
            <a:pPr marL="285750" indent="-285750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 </a:t>
            </a:r>
          </a:p>
        </p:txBody>
      </p:sp>
      <p:sp>
        <p:nvSpPr>
          <p:cNvPr id="549" name="55 Central Park West (Manhattan)"/>
          <p:cNvSpPr/>
          <p:nvPr/>
        </p:nvSpPr>
        <p:spPr>
          <a:xfrm>
            <a:off x="4671994" y="5461621"/>
            <a:ext cx="376107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55 Central Park West (Manhattan) </a:t>
            </a:r>
          </a:p>
        </p:txBody>
      </p:sp>
      <p:pic>
        <p:nvPicPr>
          <p:cNvPr id="55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6" y="1464148"/>
            <a:ext cx="3789609" cy="388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B72FE7-F520-6E4A-886F-FAC8592616D8}"/>
              </a:ext>
            </a:extLst>
          </p:cNvPr>
          <p:cNvGrpSpPr/>
          <p:nvPr/>
        </p:nvGrpSpPr>
        <p:grpSpPr>
          <a:xfrm>
            <a:off x="5436087" y="1736043"/>
            <a:ext cx="2044392" cy="1563940"/>
            <a:chOff x="5436087" y="1736043"/>
            <a:chExt cx="2044392" cy="156394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D0C68FD-9CCF-D248-AEC7-32026CA90AFC}"/>
                </a:ext>
              </a:extLst>
            </p:cNvPr>
            <p:cNvCxnSpPr>
              <a:cxnSpLocks/>
            </p:cNvCxnSpPr>
            <p:nvPr/>
          </p:nvCxnSpPr>
          <p:spPr>
            <a:xfrm>
              <a:off x="5436087" y="1736043"/>
              <a:ext cx="2044392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2AFFBA-C2B7-0746-978A-A7447C944DCE}"/>
                </a:ext>
              </a:extLst>
            </p:cNvPr>
            <p:cNvCxnSpPr>
              <a:cxnSpLocks/>
            </p:cNvCxnSpPr>
            <p:nvPr/>
          </p:nvCxnSpPr>
          <p:spPr>
            <a:xfrm>
              <a:off x="5436087" y="3299983"/>
              <a:ext cx="2044392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8B4A246-4792-C44C-A7CF-05FCB35B9231}"/>
                </a:ext>
              </a:extLst>
            </p:cNvPr>
            <p:cNvCxnSpPr>
              <a:cxnSpLocks/>
            </p:cNvCxnSpPr>
            <p:nvPr/>
          </p:nvCxnSpPr>
          <p:spPr>
            <a:xfrm>
              <a:off x="5452314" y="1736043"/>
              <a:ext cx="0" cy="156394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A00DBFB-74E7-C341-A6E7-7457033FA10B}"/>
                </a:ext>
              </a:extLst>
            </p:cNvPr>
            <p:cNvCxnSpPr>
              <a:cxnSpLocks/>
            </p:cNvCxnSpPr>
            <p:nvPr/>
          </p:nvCxnSpPr>
          <p:spPr>
            <a:xfrm>
              <a:off x="7475576" y="1736043"/>
              <a:ext cx="0" cy="156394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uiExpand="1" build="p" bldLvl="5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resented by:"/>
          <p:cNvSpPr/>
          <p:nvPr/>
        </p:nvSpPr>
        <p:spPr>
          <a:xfrm>
            <a:off x="3761856" y="157024"/>
            <a:ext cx="162028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Presented by:</a:t>
            </a:r>
          </a:p>
        </p:txBody>
      </p:sp>
      <p:sp>
        <p:nvSpPr>
          <p:cNvPr id="304" name="© Art Deco Society of New York"/>
          <p:cNvSpPr/>
          <p:nvPr/>
        </p:nvSpPr>
        <p:spPr>
          <a:xfrm>
            <a:off x="7235825" y="6596061"/>
            <a:ext cx="1836721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306" name="This presentation was designed to offer a basic understanding of New York Art Deco architecture. There is much more to discover about 1920s and 1930s New York at ArtDeco.org."/>
          <p:cNvSpPr/>
          <p:nvPr/>
        </p:nvSpPr>
        <p:spPr>
          <a:xfrm>
            <a:off x="369584" y="1996643"/>
            <a:ext cx="8404832" cy="263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3300"/>
              </a:lnSpc>
              <a:defRPr sz="16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Teachers &amp; Parents: </a:t>
            </a:r>
            <a:r>
              <a:rPr dirty="0"/>
              <a:t>This presentation was designed to offer a basic understanding of New York Art Deco architecture. There is much more to discover about 1920s and 1930s New York at </a:t>
            </a:r>
            <a:r>
              <a:rPr dirty="0" err="1"/>
              <a:t>ArtDeco.org</a:t>
            </a:r>
            <a:r>
              <a:rPr dirty="0"/>
              <a:t>. 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The New York Art Deco Registry at </a:t>
            </a:r>
            <a:r>
              <a:rPr lang="en-US" dirty="0" err="1"/>
              <a:t>ArtDeco.org</a:t>
            </a:r>
            <a:r>
              <a:rPr lang="en-US" dirty="0"/>
              <a:t> is a great resource for finding Deco Buildings in your area. </a:t>
            </a:r>
          </a:p>
          <a:p>
            <a:pPr>
              <a:lnSpc>
                <a:spcPct val="150000"/>
              </a:lnSpc>
            </a:pPr>
            <a:endParaRPr dirty="0"/>
          </a:p>
        </p:txBody>
      </p:sp>
      <p:pic>
        <p:nvPicPr>
          <p:cNvPr id="308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6"/>
            <a:ext cx="9144000" cy="257177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extBox 2"/>
          <p:cNvSpPr/>
          <p:nvPr/>
        </p:nvSpPr>
        <p:spPr>
          <a:xfrm>
            <a:off x="7185025" y="6430962"/>
            <a:ext cx="1836721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C9D1A40F-76E0-884C-B916-3A4361C4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70" y="527863"/>
            <a:ext cx="1748460" cy="130093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FC873A-23D8-7D4C-9E80-BDB83208C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4" y="4631206"/>
            <a:ext cx="84582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5" y="1611312"/>
            <a:ext cx="5414963" cy="406082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62"/>
          <p:cNvSpPr/>
          <p:nvPr/>
        </p:nvSpPr>
        <p:spPr>
          <a:xfrm>
            <a:off x="5931958" y="5697537"/>
            <a:ext cx="2890203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Noonan Plaza (The Bronx)</a:t>
            </a:r>
          </a:p>
        </p:txBody>
      </p:sp>
      <p:sp>
        <p:nvSpPr>
          <p:cNvPr id="160" name="TextBox 20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61" name="Title 1"/>
          <p:cNvSpPr>
            <a:spLocks noGrp="1"/>
          </p:cNvSpPr>
          <p:nvPr>
            <p:ph type="title"/>
          </p:nvPr>
        </p:nvSpPr>
        <p:spPr>
          <a:xfrm>
            <a:off x="404813" y="260350"/>
            <a:ext cx="8610601" cy="660400"/>
          </a:xfrm>
          <a:prstGeom prst="rect">
            <a:avLst/>
          </a:prstGeom>
        </p:spPr>
        <p:txBody>
          <a:bodyPr/>
          <a:lstStyle/>
          <a:p>
            <a:pPr defTabSz="905255">
              <a:defRPr sz="297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</a:t>
            </a:r>
            <a:r>
              <a:rPr>
                <a:solidFill>
                  <a:srgbClr val="FFFFFF"/>
                </a:solidFill>
              </a:rPr>
              <a:t>structure</a:t>
            </a:r>
            <a:r>
              <a:t> of all buildings includes: </a:t>
            </a:r>
          </a:p>
        </p:txBody>
      </p:sp>
      <p:sp>
        <p:nvSpPr>
          <p:cNvPr id="162" name="Content Placeholder 2"/>
          <p:cNvSpPr>
            <a:spLocks noGrp="1"/>
          </p:cNvSpPr>
          <p:nvPr>
            <p:ph type="body" sz="quarter" idx="1"/>
          </p:nvPr>
        </p:nvSpPr>
        <p:spPr>
          <a:xfrm>
            <a:off x="404813" y="2227262"/>
            <a:ext cx="2537075" cy="4060826"/>
          </a:xfrm>
          <a:prstGeom prst="rect">
            <a:avLst/>
          </a:prstGeom>
        </p:spPr>
        <p:txBody>
          <a:bodyPr/>
          <a:lstStyle/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US" dirty="0"/>
              <a:t>Walls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Windows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Roofs</a:t>
            </a:r>
          </a:p>
          <a:p>
            <a:pPr>
              <a:defRPr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Entrances </a:t>
            </a:r>
          </a:p>
        </p:txBody>
      </p:sp>
      <p:pic>
        <p:nvPicPr>
          <p:cNvPr id="163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46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sp>
        <p:nvSpPr>
          <p:cNvPr id="165" name="These can be interior…"/>
          <p:cNvSpPr/>
          <p:nvPr/>
        </p:nvSpPr>
        <p:spPr>
          <a:xfrm>
            <a:off x="404813" y="4320134"/>
            <a:ext cx="2641825" cy="795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pc="30" dirty="0"/>
              <a:t>These can be </a:t>
            </a:r>
            <a:r>
              <a:rPr spc="30" dirty="0">
                <a:solidFill>
                  <a:srgbClr val="FFFFFF"/>
                </a:solidFill>
              </a:rPr>
              <a:t>interior</a:t>
            </a:r>
            <a:endParaRPr spc="30" dirty="0"/>
          </a:p>
          <a:p>
            <a:pPr>
              <a:spcBef>
                <a:spcPts val="600"/>
              </a:spcBef>
              <a:buClr>
                <a:srgbClr val="DC9E1F"/>
              </a:buClr>
              <a:buFont typeface="Arial"/>
              <a:defRPr sz="180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pc="30" dirty="0"/>
              <a:t>or </a:t>
            </a:r>
            <a:r>
              <a:rPr spc="30" dirty="0">
                <a:solidFill>
                  <a:srgbClr val="FFFFFF"/>
                </a:solidFill>
              </a:rPr>
              <a:t>exterior </a:t>
            </a:r>
            <a:r>
              <a:rPr spc="30" dirty="0"/>
              <a:t>parts.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1"/>
          <p:cNvSpPr>
            <a:spLocks noGrp="1"/>
          </p:cNvSpPr>
          <p:nvPr>
            <p:ph type="title"/>
          </p:nvPr>
        </p:nvSpPr>
        <p:spPr>
          <a:xfrm>
            <a:off x="427037" y="-82550"/>
            <a:ext cx="8289926" cy="660401"/>
          </a:xfrm>
          <a:prstGeom prst="rect">
            <a:avLst/>
          </a:prstGeom>
        </p:spPr>
        <p:txBody>
          <a:bodyPr/>
          <a:lstStyle/>
          <a:p>
            <a:pPr algn="ctr" defTabSz="557784">
              <a:defRPr sz="1952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person who designs a building is called an </a:t>
            </a:r>
            <a:r>
              <a:rPr>
                <a:solidFill>
                  <a:srgbClr val="FFFFFF"/>
                </a:solidFill>
              </a:rPr>
              <a:t>Architect</a:t>
            </a:r>
            <a:r>
              <a:t>.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5191358" y="1523999"/>
            <a:ext cx="3284538" cy="436562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How the architect puts these </a:t>
            </a:r>
            <a:r>
              <a:rPr dirty="0">
                <a:solidFill>
                  <a:srgbClr val="FFFFFF"/>
                </a:solidFill>
              </a:rPr>
              <a:t>structural parts</a:t>
            </a:r>
            <a:r>
              <a:rPr dirty="0"/>
              <a:t> together determines the style of a building: </a:t>
            </a:r>
          </a:p>
          <a:p>
            <a:pPr marL="0" indent="0">
              <a:buSzTx/>
              <a:buNone/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Walls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Windows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Roofs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Entrances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Outdoor spaces</a:t>
            </a:r>
          </a:p>
          <a:p>
            <a:pPr>
              <a:defRPr sz="1800" spc="0">
                <a:solidFill>
                  <a:srgbClr val="DC9E1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Interior spaces</a:t>
            </a:r>
          </a:p>
        </p:txBody>
      </p:sp>
      <p:sp>
        <p:nvSpPr>
          <p:cNvPr id="169" name="TextBox 6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0" name="adsny_border_ws_single_color.png" descr="adsny_border_ws_single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2" name="2c6ac845b2c7f219597e49da8c10d061.jpg" descr="2c6ac845b2c7f219597e49da8c10d0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62" y="709511"/>
            <a:ext cx="3707938" cy="556190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Box 4"/>
          <p:cNvSpPr/>
          <p:nvPr/>
        </p:nvSpPr>
        <p:spPr>
          <a:xfrm>
            <a:off x="817528" y="6259972"/>
            <a:ext cx="373350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30 Rockefeller Center (Manhattan)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88" y="-19708"/>
            <a:ext cx="7756557" cy="599436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extBox 4"/>
          <p:cNvSpPr/>
          <p:nvPr/>
        </p:nvSpPr>
        <p:spPr>
          <a:xfrm>
            <a:off x="719037" y="5938243"/>
            <a:ext cx="6463752" cy="71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Famous </a:t>
            </a:r>
            <a:r>
              <a:rPr>
                <a:solidFill>
                  <a:srgbClr val="D6A841"/>
                </a:solidFill>
              </a:rPr>
              <a:t>architects</a:t>
            </a:r>
            <a:r>
              <a:t> dressed like their New York City buildings,</a:t>
            </a:r>
          </a:p>
          <a:p>
            <a:pPr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1931 Beaux Arts Ball</a:t>
            </a:r>
          </a:p>
        </p:txBody>
      </p:sp>
      <p:sp>
        <p:nvSpPr>
          <p:cNvPr id="177" name="TextBox 2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78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0" name="72cb85d4e4d805b00acc8fee2fcd527f8e-23-chrysler-building.jpg" descr="72cb85d4e4d805b00acc8fee2fcd527f8e-23-chrysler-build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48941" y="528835"/>
            <a:ext cx="2169434" cy="4735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build="p" bldLvl="5" animBg="1" advAuto="0"/>
      <p:bldP spid="18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779" y="2824672"/>
            <a:ext cx="4733767" cy="342055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Box 5"/>
          <p:cNvSpPr/>
          <p:nvPr/>
        </p:nvSpPr>
        <p:spPr>
          <a:xfrm>
            <a:off x="4192760" y="1001346"/>
            <a:ext cx="4703803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The Art Deco style of architecture became popular in the </a:t>
            </a:r>
            <a:r>
              <a:rPr dirty="0">
                <a:solidFill>
                  <a:srgbClr val="FFFFFF"/>
                </a:solidFill>
              </a:rPr>
              <a:t>1920s</a:t>
            </a:r>
            <a:r>
              <a:rPr dirty="0"/>
              <a:t> and </a:t>
            </a:r>
            <a:r>
              <a:rPr dirty="0">
                <a:solidFill>
                  <a:srgbClr val="FFFFFF"/>
                </a:solidFill>
              </a:rPr>
              <a:t>1930s</a:t>
            </a:r>
            <a:r>
              <a:rPr dirty="0"/>
              <a:t>—about </a:t>
            </a:r>
            <a:r>
              <a:rPr dirty="0">
                <a:solidFill>
                  <a:srgbClr val="FFFFFF"/>
                </a:solidFill>
              </a:rPr>
              <a:t>100 years ago</a:t>
            </a:r>
            <a:r>
              <a:rPr dirty="0"/>
              <a:t>! Terms associated with this era include the </a:t>
            </a:r>
            <a:r>
              <a:rPr dirty="0">
                <a:solidFill>
                  <a:srgbClr val="FFFFFF"/>
                </a:solidFill>
              </a:rPr>
              <a:t>Jazz Age</a:t>
            </a:r>
            <a:r>
              <a:rPr dirty="0"/>
              <a:t> and the </a:t>
            </a:r>
            <a:r>
              <a:rPr dirty="0">
                <a:solidFill>
                  <a:srgbClr val="FFFFFF"/>
                </a:solidFill>
              </a:rPr>
              <a:t>Interwar Period</a:t>
            </a:r>
            <a:r>
              <a:rPr dirty="0"/>
              <a:t>. </a:t>
            </a:r>
          </a:p>
        </p:txBody>
      </p:sp>
      <p:sp>
        <p:nvSpPr>
          <p:cNvPr id="184" name="TextBox 6"/>
          <p:cNvSpPr/>
          <p:nvPr/>
        </p:nvSpPr>
        <p:spPr>
          <a:xfrm>
            <a:off x="121929" y="6239404"/>
            <a:ext cx="2932731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70 Pine Street (Manhattan)</a:t>
            </a:r>
          </a:p>
        </p:txBody>
      </p:sp>
      <p:sp>
        <p:nvSpPr>
          <p:cNvPr id="185" name="TextBox 5"/>
          <p:cNvSpPr/>
          <p:nvPr/>
        </p:nvSpPr>
        <p:spPr>
          <a:xfrm>
            <a:off x="7235825" y="65960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6" name="adsny_border_ws_single_color.png" descr="adsny_border_ws_single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9237"/>
            <a:ext cx="9144000" cy="25717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Box 2"/>
          <p:cNvSpPr/>
          <p:nvPr/>
        </p:nvSpPr>
        <p:spPr>
          <a:xfrm>
            <a:off x="7185025" y="6430963"/>
            <a:ext cx="18367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595959"/>
                </a:solidFill>
              </a:defRPr>
            </a:lvl1pPr>
          </a:lstStyle>
          <a:p>
            <a:r>
              <a:t>© Art Deco Society of New York</a:t>
            </a:r>
          </a:p>
        </p:txBody>
      </p:sp>
      <p:pic>
        <p:nvPicPr>
          <p:cNvPr id="188" name="ny039.jpg" descr="ny0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76" y="282360"/>
            <a:ext cx="3759294" cy="596678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When was art deco popular?"/>
          <p:cNvSpPr>
            <a:spLocks noGrp="1"/>
          </p:cNvSpPr>
          <p:nvPr>
            <p:ph type="title"/>
          </p:nvPr>
        </p:nvSpPr>
        <p:spPr>
          <a:xfrm>
            <a:off x="4115158" y="73092"/>
            <a:ext cx="4859005" cy="643926"/>
          </a:xfrm>
          <a:prstGeom prst="rect">
            <a:avLst/>
          </a:prstGeom>
        </p:spPr>
        <p:txBody>
          <a:bodyPr/>
          <a:lstStyle>
            <a:lvl1pPr defTabSz="685800">
              <a:defRPr sz="2250" spc="0">
                <a:solidFill>
                  <a:srgbClr val="D6A84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When was art deco popular?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97AD"/>
      </a:accent1>
      <a:accent2>
        <a:srgbClr val="CC8E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Horiz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E97AD"/>
      </a:accent1>
      <a:accent2>
        <a:srgbClr val="CC8E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Horiz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2153</Words>
  <Application>Microsoft Macintosh PowerPoint</Application>
  <PresentationFormat>On-screen Show (4:3)</PresentationFormat>
  <Paragraphs>265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Century Gothic</vt:lpstr>
      <vt:lpstr>Futura</vt:lpstr>
      <vt:lpstr>Horizon</vt:lpstr>
      <vt:lpstr>PowerPoint Presentation</vt:lpstr>
      <vt:lpstr>PowerPoint Presentation</vt:lpstr>
      <vt:lpstr>All buildings have STRUCTURE and design.</vt:lpstr>
      <vt:lpstr>PowerPoint Presentation</vt:lpstr>
      <vt:lpstr>PowerPoint Presentation</vt:lpstr>
      <vt:lpstr>The structure of all buildings includes: </vt:lpstr>
      <vt:lpstr>The person who designs a building is called an Architect.</vt:lpstr>
      <vt:lpstr>PowerPoint Presentation</vt:lpstr>
      <vt:lpstr>When was art deco popular?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these buildings… Do you notice any similar features? </vt:lpstr>
      <vt:lpstr>Massing</vt:lpstr>
      <vt:lpstr>PowerPoint Presentation</vt:lpstr>
      <vt:lpstr>Vertical lines make your eye move all the way from the bottom of a building to the top.    </vt:lpstr>
      <vt:lpstr>PowerPoint Presentation</vt:lpstr>
      <vt:lpstr>Flat Roofs</vt:lpstr>
      <vt:lpstr>Pitched Roofs</vt:lpstr>
      <vt:lpstr>PowerPoint Presentation</vt:lpstr>
      <vt:lpstr>PowerPoint Presentation</vt:lpstr>
      <vt:lpstr>All buildings have both structure and design.</vt:lpstr>
      <vt:lpstr>THE DESIGN OF ALL BUILDINGS INCLUDES:</vt:lpstr>
      <vt:lpstr>PowerPoint Presentation</vt:lpstr>
      <vt:lpstr>PowerPoint Presentation</vt:lpstr>
      <vt:lpstr>PowerPoint Presentation</vt:lpstr>
      <vt:lpstr>PowerPoint Presentation</vt:lpstr>
      <vt:lpstr>SURFACE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DECO SURFACE MATERIALS ARE: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SCULPTURAL RELIEF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Meghan Weatherby</cp:lastModifiedBy>
  <cp:revision>22</cp:revision>
  <dcterms:modified xsi:type="dcterms:W3CDTF">2021-03-13T17:35:58Z</dcterms:modified>
</cp:coreProperties>
</file>