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8"/>
  </p:notesMasterIdLst>
  <p:sldIdLst>
    <p:sldId id="314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308" r:id="rId40"/>
    <p:sldId id="294" r:id="rId41"/>
    <p:sldId id="295" r:id="rId42"/>
    <p:sldId id="296" r:id="rId43"/>
    <p:sldId id="297" r:id="rId44"/>
    <p:sldId id="298" r:id="rId45"/>
    <p:sldId id="299" r:id="rId46"/>
    <p:sldId id="311" r:id="rId47"/>
    <p:sldId id="313" r:id="rId48"/>
    <p:sldId id="310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9" r:id="rId57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7DDE2"/>
          </a:solidFill>
        </a:fill>
      </a:tcStyle>
    </a:wholeTbl>
    <a:band2H>
      <a:tcTxStyle/>
      <a:tcStyle>
        <a:tcBdr/>
        <a:fill>
          <a:solidFill>
            <a:srgbClr val="ECEFF1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25"/>
    <p:restoredTop sz="94670"/>
  </p:normalViewPr>
  <p:slideViewPr>
    <p:cSldViewPr snapToGrid="0" snapToObjects="1">
      <p:cViewPr>
        <p:scale>
          <a:sx n="70" d="100"/>
          <a:sy n="70" d="100"/>
        </p:scale>
        <p:origin x="72" y="1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8" name="Shape 8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1pPr>
    <a:lvl2pPr indent="2286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2pPr>
    <a:lvl3pPr indent="4572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3pPr>
    <a:lvl4pPr indent="6858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4pPr>
    <a:lvl5pPr indent="9144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555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horizon.png" descr="horizon.png"/>
          <p:cNvPicPr>
            <a:picLocks noChangeAspect="1"/>
          </p:cNvPicPr>
          <p:nvPr/>
        </p:nvPicPr>
        <p:blipFill>
          <a:blip r:embed="rId2"/>
          <a:srcRect t="33332"/>
          <a:stretch>
            <a:fillRect/>
          </a:stretch>
        </p:blipFill>
        <p:spPr>
          <a:xfrm>
            <a:off x="0" y="0"/>
            <a:ext cx="9144000" cy="4572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horizon.png" descr="horiz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bg>
      <p:bgPr>
        <a:gradFill flip="none" rotWithShape="1">
          <a:gsLst>
            <a:gs pos="0">
              <a:srgbClr val="3B3B3B"/>
            </a:gs>
            <a:gs pos="3100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Text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4" cy="136207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cap="all" spc="50"/>
            </a:lvl1pPr>
          </a:lstStyle>
          <a:p>
            <a:r>
              <a:t>Title Text</a:t>
            </a:r>
          </a:p>
        </p:txBody>
      </p:sp>
      <p:sp>
        <p:nvSpPr>
          <p:cNvPr id="43" name="Body Level One…"/>
          <p:cNvSpPr>
            <a:spLocks noGrp="1"/>
          </p:cNvSpPr>
          <p:nvPr>
            <p:ph type="body" sz="quarter" idx="1"/>
          </p:nvPr>
        </p:nvSpPr>
        <p:spPr>
          <a:xfrm>
            <a:off x="609600" y="3462337"/>
            <a:ext cx="7885114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ClrTx/>
              <a:buSzTx/>
              <a:buFontTx/>
              <a:buNone/>
              <a:defRPr spc="30">
                <a:solidFill>
                  <a:srgbClr val="DC9E1F"/>
                </a:solidFill>
              </a:defRPr>
            </a:lvl1pPr>
            <a:lvl2pPr marL="0" indent="457200">
              <a:buClrTx/>
              <a:buSzTx/>
              <a:buFontTx/>
              <a:buNone/>
              <a:defRPr spc="30">
                <a:solidFill>
                  <a:srgbClr val="DC9E1F"/>
                </a:solidFill>
              </a:defRPr>
            </a:lvl2pPr>
            <a:lvl3pPr marL="0" indent="914400">
              <a:buClrTx/>
              <a:buSzTx/>
              <a:buFontTx/>
              <a:buNone/>
              <a:defRPr spc="30">
                <a:solidFill>
                  <a:srgbClr val="DC9E1F"/>
                </a:solidFill>
              </a:defRPr>
            </a:lvl3pPr>
            <a:lvl4pPr marL="0" indent="1371600">
              <a:buClrTx/>
              <a:buSzTx/>
              <a:buFontTx/>
              <a:buNone/>
              <a:defRPr spc="30">
                <a:solidFill>
                  <a:srgbClr val="DC9E1F"/>
                </a:solidFill>
              </a:defRPr>
            </a:lvl4pPr>
            <a:lvl5pPr marL="0" indent="1828800">
              <a:buClrTx/>
              <a:buSzTx/>
              <a:buFontTx/>
              <a:buNone/>
              <a:defRPr spc="30">
                <a:solidFill>
                  <a:srgbClr val="DC9E1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7" descr="Picture 7"/>
          <p:cNvPicPr>
            <a:picLocks noChangeAspect="1"/>
          </p:cNvPicPr>
          <p:nvPr/>
        </p:nvPicPr>
        <p:blipFill>
          <a:blip r:embed="rId2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2192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ClrTx/>
              <a:buSzTx/>
              <a:buFontTx/>
              <a:buNone/>
              <a:defRPr spc="30">
                <a:solidFill>
                  <a:srgbClr val="DC9E1F"/>
                </a:solidFill>
              </a:defRPr>
            </a:lvl1pPr>
            <a:lvl2pPr marL="0" indent="457200" algn="ctr">
              <a:buClrTx/>
              <a:buSzTx/>
              <a:buFontTx/>
              <a:buNone/>
              <a:defRPr spc="30">
                <a:solidFill>
                  <a:srgbClr val="DC9E1F"/>
                </a:solidFill>
              </a:defRPr>
            </a:lvl2pPr>
            <a:lvl3pPr marL="0" indent="914400" algn="ctr">
              <a:buClrTx/>
              <a:buSzTx/>
              <a:buFontTx/>
              <a:buNone/>
              <a:defRPr spc="30">
                <a:solidFill>
                  <a:srgbClr val="DC9E1F"/>
                </a:solidFill>
              </a:defRPr>
            </a:lvl3pPr>
            <a:lvl4pPr marL="0" indent="1371600" algn="ctr">
              <a:buClrTx/>
              <a:buSzTx/>
              <a:buFontTx/>
              <a:buNone/>
              <a:defRPr spc="30">
                <a:solidFill>
                  <a:srgbClr val="DC9E1F"/>
                </a:solidFill>
              </a:defRPr>
            </a:lvl4pPr>
            <a:lvl5pPr marL="0" indent="1828800" algn="ctr">
              <a:buClrTx/>
              <a:buSzTx/>
              <a:buFontTx/>
              <a:buNone/>
              <a:defRPr spc="30">
                <a:solidFill>
                  <a:srgbClr val="DC9E1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Title Text"/>
          <p:cNvSpPr>
            <a:spLocks noGrp="1"/>
          </p:cNvSpPr>
          <p:nvPr>
            <p:ph type="title"/>
          </p:nvPr>
        </p:nvSpPr>
        <p:spPr>
          <a:xfrm>
            <a:off x="685800" y="2007887"/>
            <a:ext cx="7772400" cy="147002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 cap="all" spc="50"/>
            </a:lvl1pPr>
          </a:lstStyle>
          <a:p>
            <a:r>
              <a:t>Title Text</a:t>
            </a:r>
          </a:p>
        </p:txBody>
      </p:sp>
      <p:sp>
        <p:nvSpPr>
          <p:cNvPr id="5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gradFill flip="none" rotWithShape="1">
          <a:gsLst>
            <a:gs pos="0">
              <a:srgbClr val="3B3B3B"/>
            </a:gs>
            <a:gs pos="3100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spc="50"/>
            </a:lvl1pPr>
          </a:lstStyle>
          <a:p>
            <a:r>
              <a:t>Title Text</a:t>
            </a:r>
          </a:p>
        </p:txBody>
      </p:sp>
      <p:sp>
        <p:nvSpPr>
          <p:cNvPr id="62" name="Body Level One…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pc="30"/>
            </a:lvl1pPr>
            <a:lvl2pPr marL="742950" indent="-285750">
              <a:defRPr spc="30"/>
            </a:lvl2pPr>
            <a:lvl3pPr marL="1143000" indent="-228600">
              <a:defRPr spc="30"/>
            </a:lvl3pPr>
            <a:lvl4pPr marL="1600200" indent="-228600">
              <a:defRPr spc="30"/>
            </a:lvl4pPr>
            <a:lvl5pPr marL="2057400" indent="-228600">
              <a:defRPr spc="3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gradFill flip="none" rotWithShape="1">
          <a:gsLst>
            <a:gs pos="0">
              <a:srgbClr val="3B3B3B"/>
            </a:gs>
            <a:gs pos="3100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bg>
      <p:bgPr>
        <a:gradFill flip="none" rotWithShape="1">
          <a:gsLst>
            <a:gs pos="0">
              <a:srgbClr val="3B3B3B"/>
            </a:gs>
            <a:gs pos="3100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Title Text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spc="50">
                <a:solidFill>
                  <a:srgbClr val="DC9E1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657344" y="1447800"/>
            <a:ext cx="3419856" cy="347472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0" name="Body Level One…"/>
          <p:cNvSpPr>
            <a:spLocks noGrp="1"/>
          </p:cNvSpPr>
          <p:nvPr>
            <p:ph type="body" sz="quarter" idx="1"/>
          </p:nvPr>
        </p:nvSpPr>
        <p:spPr>
          <a:xfrm>
            <a:off x="609600" y="2547890"/>
            <a:ext cx="2971800" cy="2405110"/>
          </a:xfrm>
          <a:prstGeom prst="rect">
            <a:avLst/>
          </a:prstGeom>
        </p:spPr>
        <p:txBody>
          <a:bodyPr lIns="9144" tIns="9144" rIns="9144" bIns="9144">
            <a:normAutofit/>
          </a:bodyPr>
          <a:lstStyle>
            <a:lvl1pPr marL="0" indent="0">
              <a:buClrTx/>
              <a:buSzTx/>
              <a:buFontTx/>
              <a:buNone/>
              <a:defRPr sz="1400" spc="30"/>
            </a:lvl1pPr>
            <a:lvl2pPr marL="0" indent="457200">
              <a:buClrTx/>
              <a:buSzTx/>
              <a:buFontTx/>
              <a:buNone/>
              <a:defRPr sz="1400" spc="30"/>
            </a:lvl2pPr>
            <a:lvl3pPr marL="0" indent="914400">
              <a:buClrTx/>
              <a:buSzTx/>
              <a:buFontTx/>
              <a:buNone/>
              <a:defRPr sz="1400" spc="30"/>
            </a:lvl3pPr>
            <a:lvl4pPr marL="0" indent="1371600">
              <a:buClrTx/>
              <a:buSzTx/>
              <a:buFontTx/>
              <a:buNone/>
              <a:defRPr sz="1400" spc="30"/>
            </a:lvl4pPr>
            <a:lvl5pPr marL="0" indent="1828800">
              <a:buClrTx/>
              <a:buSzTx/>
              <a:buFontTx/>
              <a:buNone/>
              <a:defRPr sz="1400" spc="3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69000">
              <a:srgbClr val="000000"/>
            </a:gs>
            <a:gs pos="100000">
              <a:srgbClr val="383838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rizon.png" descr="horizon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/>
          <a:lstStyle/>
          <a:p>
            <a:r>
              <a:t>Title Text</a:t>
            </a:r>
          </a:p>
        </p:txBody>
      </p:sp>
      <p:sp>
        <p:nvSpPr>
          <p:cNvPr id="4" name="Body Level One…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>
            <a:spLocks noGrp="1"/>
          </p:cNvSpPr>
          <p:nvPr>
            <p:ph type="sldNum" sz="quarter" idx="2"/>
          </p:nvPr>
        </p:nvSpPr>
        <p:spPr>
          <a:xfrm>
            <a:off x="8275416" y="6410642"/>
            <a:ext cx="258985" cy="2565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1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DC9E1F"/>
        </a:buClr>
        <a:buSzPct val="100000"/>
        <a:buFont typeface="Arial"/>
        <a:buChar char="•"/>
        <a:tabLst/>
        <a:defRPr sz="17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727075" marR="0" indent="-269875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DC9E1F"/>
        </a:buClr>
        <a:buSzPct val="100000"/>
        <a:buFont typeface="Arial"/>
        <a:buChar char="•"/>
        <a:tabLst/>
        <a:defRPr sz="17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1130300" marR="0" indent="-2159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DC9E1F"/>
        </a:buClr>
        <a:buSzPct val="100000"/>
        <a:buFont typeface="Arial"/>
        <a:buChar char="•"/>
        <a:tabLst/>
        <a:defRPr sz="17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1587500" marR="0" indent="-2159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DC9E1F"/>
        </a:buClr>
        <a:buSzPct val="100000"/>
        <a:buFont typeface="Arial"/>
        <a:buChar char="•"/>
        <a:tabLst/>
        <a:defRPr sz="17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2044700" marR="0" indent="-2159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DC9E1F"/>
        </a:buClr>
        <a:buSzPct val="100000"/>
        <a:buFont typeface="Arial"/>
        <a:buChar char="•"/>
        <a:tabLst/>
        <a:defRPr sz="17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2501900" marR="0" indent="-2159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DC9E1F"/>
        </a:buClr>
        <a:buSzPct val="100000"/>
        <a:buFont typeface="Arial"/>
        <a:buChar char=""/>
        <a:tabLst/>
        <a:defRPr sz="17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2959100" marR="0" indent="-2159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DC9E1F"/>
        </a:buClr>
        <a:buSzPct val="100000"/>
        <a:buFont typeface="Arial"/>
        <a:buChar char=""/>
        <a:tabLst/>
        <a:defRPr sz="17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3416300" marR="0" indent="-2159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DC9E1F"/>
        </a:buClr>
        <a:buSzPct val="100000"/>
        <a:buFont typeface="Arial"/>
        <a:buChar char=""/>
        <a:tabLst/>
        <a:defRPr sz="17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3873500" marR="0" indent="-2159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DC9E1F"/>
        </a:buClr>
        <a:buSzPct val="100000"/>
        <a:buFont typeface="Arial"/>
        <a:buChar char=""/>
        <a:tabLst/>
        <a:defRPr sz="17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t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t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ubtitle 1"/>
          <p:cNvSpPr>
            <a:spLocks noGrp="1"/>
          </p:cNvSpPr>
          <p:nvPr>
            <p:ph type="body" sz="quarter" idx="1"/>
          </p:nvPr>
        </p:nvSpPr>
        <p:spPr>
          <a:xfrm>
            <a:off x="278769" y="292099"/>
            <a:ext cx="8586462" cy="112534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900"/>
              </a:spcBef>
              <a:defRPr sz="2700" spc="0">
                <a:solidFill>
                  <a:srgbClr val="D6A841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WHAT MAKES A </a:t>
            </a:r>
            <a:r>
              <a:rPr>
                <a:solidFill>
                  <a:srgbClr val="FFFFFF"/>
                </a:solidFill>
              </a:rPr>
              <a:t>NEW YORK BUILDING ART DECO</a:t>
            </a:r>
            <a:r>
              <a:t>?</a:t>
            </a:r>
          </a:p>
        </p:txBody>
      </p:sp>
      <p:pic>
        <p:nvPicPr>
          <p:cNvPr id="91" name="14984929898_a443f8bf3e_k-1.jpg" descr="14984929898_a443f8bf3e_k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774" y="1027396"/>
            <a:ext cx="6970452" cy="5227839"/>
          </a:xfrm>
          <a:prstGeom prst="rect">
            <a:avLst/>
          </a:prstGeom>
          <a:ln w="12700">
            <a:miter lim="400000"/>
          </a:ln>
        </p:spPr>
      </p:pic>
      <p:pic>
        <p:nvPicPr>
          <p:cNvPr id="92" name="adsny_border_ws_single_color.png" descr="adsny_border_ws_singl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9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94" name="TextBox 4"/>
          <p:cNvSpPr/>
          <p:nvPr/>
        </p:nvSpPr>
        <p:spPr>
          <a:xfrm>
            <a:off x="1050130" y="6243867"/>
            <a:ext cx="4789883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Chrysler Building, Midtown East (Manhattan)</a:t>
            </a:r>
          </a:p>
        </p:txBody>
      </p:sp>
    </p:spTree>
    <p:extLst>
      <p:ext uri="{BB962C8B-B14F-4D97-AF65-F5344CB8AC3E}">
        <p14:creationId xmlns:p14="http://schemas.microsoft.com/office/powerpoint/2010/main" val="3270259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Modern cities were developing."/>
          <p:cNvSpPr/>
          <p:nvPr/>
        </p:nvSpPr>
        <p:spPr>
          <a:xfrm>
            <a:off x="2880104" y="5412145"/>
            <a:ext cx="3383792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600"/>
              </a:spcBef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Modern cities were developing.</a:t>
            </a:r>
          </a:p>
        </p:txBody>
      </p:sp>
      <p:sp>
        <p:nvSpPr>
          <p:cNvPr id="192" name="TextBox 2"/>
          <p:cNvSpPr/>
          <p:nvPr/>
        </p:nvSpPr>
        <p:spPr>
          <a:xfrm>
            <a:off x="7235825" y="65960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193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195" name="Deco buildings were designed during changing times in America, after World War I (ending in 1918) and before World War II (ending in 1945)."/>
          <p:cNvSpPr>
            <a:spLocks noGrp="1"/>
          </p:cNvSpPr>
          <p:nvPr>
            <p:ph type="body" sz="quarter" idx="4294967295"/>
          </p:nvPr>
        </p:nvSpPr>
        <p:spPr>
          <a:xfrm>
            <a:off x="468535" y="184050"/>
            <a:ext cx="8206930" cy="83745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SzTx/>
              <a:buNone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Deco buildings were designed during changing times in America, after </a:t>
            </a:r>
            <a:r>
              <a:rPr>
                <a:solidFill>
                  <a:srgbClr val="FFFFFF"/>
                </a:solidFill>
              </a:rPr>
              <a:t>World War I</a:t>
            </a:r>
            <a:r>
              <a:t> (ending in 1918) and before </a:t>
            </a:r>
            <a:r>
              <a:rPr>
                <a:solidFill>
                  <a:srgbClr val="FFFFFF"/>
                </a:solidFill>
              </a:rPr>
              <a:t>World War II </a:t>
            </a:r>
            <a:r>
              <a:rPr>
                <a:solidFill>
                  <a:srgbClr val="D6A841"/>
                </a:solidFill>
              </a:rPr>
              <a:t>(ending in 1945)</a:t>
            </a:r>
            <a:r>
              <a:t>. </a:t>
            </a:r>
          </a:p>
        </p:txBody>
      </p:sp>
      <p:pic>
        <p:nvPicPr>
          <p:cNvPr id="196" name="u-g-Q10OKN80.jpg" descr="u-g-Q10OKN8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787" y="1086007"/>
            <a:ext cx="6682426" cy="4932847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Construction workers eating lunch up high at Rockefeller Center"/>
          <p:cNvSpPr/>
          <p:nvPr/>
        </p:nvSpPr>
        <p:spPr>
          <a:xfrm>
            <a:off x="1203392" y="6083355"/>
            <a:ext cx="5964794" cy="352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Construction workers eating lunch up high at Rockefeller Center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 build="p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201" name="As more people moved to Manhattan, New York grew outwards toward what are now the other boroughs, as well as upwards.…"/>
          <p:cNvSpPr/>
          <p:nvPr/>
        </p:nvSpPr>
        <p:spPr>
          <a:xfrm>
            <a:off x="525780" y="338495"/>
            <a:ext cx="2103845" cy="3653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600"/>
              </a:spcBef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As more people moved to Manhattan, New York grew </a:t>
            </a:r>
            <a:r>
              <a:rPr>
                <a:solidFill>
                  <a:srgbClr val="FFFFFF"/>
                </a:solidFill>
              </a:rPr>
              <a:t>outwards</a:t>
            </a:r>
            <a:r>
              <a:t> toward what are now the </a:t>
            </a:r>
            <a:r>
              <a:rPr>
                <a:solidFill>
                  <a:srgbClr val="FFFFFF"/>
                </a:solidFill>
              </a:rPr>
              <a:t>other boroughs</a:t>
            </a:r>
            <a:r>
              <a:t>, as well as </a:t>
            </a:r>
            <a:r>
              <a:rPr>
                <a:solidFill>
                  <a:srgbClr val="FFFFFF"/>
                </a:solidFill>
              </a:rPr>
              <a:t>upwards. </a:t>
            </a:r>
          </a:p>
          <a:p>
            <a:pPr>
              <a:spcBef>
                <a:spcPts val="600"/>
              </a:spcBef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D6A800"/>
                </a:solidFill>
              </a:rPr>
              <a:t>There are </a:t>
            </a:r>
            <a:r>
              <a:rPr>
                <a:solidFill>
                  <a:srgbClr val="FFFFFF"/>
                </a:solidFill>
              </a:rPr>
              <a:t>5 boroughs</a:t>
            </a:r>
            <a:r>
              <a:rPr>
                <a:solidFill>
                  <a:srgbClr val="D6A800"/>
                </a:solidFill>
              </a:rPr>
              <a:t> in the City of New York.</a:t>
            </a:r>
          </a:p>
        </p:txBody>
      </p:sp>
      <p:pic>
        <p:nvPicPr>
          <p:cNvPr id="202" name="dde5bb949c91afecbf7f3cfc42d1fe8e.png" descr="dde5bb949c91afecbf7f3cfc42d1fe8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601" y="416222"/>
            <a:ext cx="5917795" cy="57715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Buildings were being made taller and taller creating the modern skyscraper."/>
          <p:cNvSpPr/>
          <p:nvPr/>
        </p:nvSpPr>
        <p:spPr>
          <a:xfrm>
            <a:off x="584560" y="580852"/>
            <a:ext cx="7974879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spcBef>
                <a:spcPts val="600"/>
              </a:spcBef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Buildings were being made taller and taller creating the </a:t>
            </a:r>
            <a:r>
              <a:rPr>
                <a:solidFill>
                  <a:srgbClr val="FFFFFF"/>
                </a:solidFill>
              </a:rPr>
              <a:t>modern skyscraper</a:t>
            </a:r>
            <a:r>
              <a:t>.</a:t>
            </a:r>
          </a:p>
        </p:txBody>
      </p:sp>
      <p:pic>
        <p:nvPicPr>
          <p:cNvPr id="205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207" name="Screen Shot 2020-09-14 at 10.10.02 PM.jpg" descr="Screen Shot 2020-09-14 at 10.10.02 P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54" y="1171196"/>
            <a:ext cx="8782292" cy="49549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here were many new materials being created, like plastic and special metals.…"/>
          <p:cNvSpPr/>
          <p:nvPr/>
        </p:nvSpPr>
        <p:spPr>
          <a:xfrm>
            <a:off x="365039" y="427037"/>
            <a:ext cx="8413922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Bef>
                <a:spcPts val="600"/>
              </a:spcBef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There were many </a:t>
            </a:r>
            <a:r>
              <a:rPr dirty="0">
                <a:solidFill>
                  <a:srgbClr val="FFFFFF"/>
                </a:solidFill>
              </a:rPr>
              <a:t>new materials</a:t>
            </a:r>
            <a:r>
              <a:rPr dirty="0"/>
              <a:t> being created, like </a:t>
            </a:r>
            <a:r>
              <a:rPr dirty="0">
                <a:solidFill>
                  <a:srgbClr val="FFFFFF"/>
                </a:solidFill>
              </a:rPr>
              <a:t>plastic</a:t>
            </a:r>
            <a:r>
              <a:rPr dirty="0"/>
              <a:t> and </a:t>
            </a:r>
            <a:r>
              <a:rPr dirty="0">
                <a:solidFill>
                  <a:srgbClr val="FFFFFF"/>
                </a:solidFill>
              </a:rPr>
              <a:t>special metals</a:t>
            </a:r>
            <a:r>
              <a:rPr dirty="0"/>
              <a:t>. Many of these materials came about because of </a:t>
            </a:r>
            <a:r>
              <a:rPr dirty="0">
                <a:solidFill>
                  <a:srgbClr val="FFFFFF"/>
                </a:solidFill>
              </a:rPr>
              <a:t>military innovation</a:t>
            </a:r>
            <a:r>
              <a:rPr lang="en-US" dirty="0"/>
              <a:t> that happened during World War I.</a:t>
            </a:r>
            <a:endParaRPr dirty="0"/>
          </a:p>
        </p:txBody>
      </p:sp>
      <p:pic>
        <p:nvPicPr>
          <p:cNvPr id="210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212" name="chrysler building stainless steel.png" descr="chrysler building stainless stee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793713"/>
            <a:ext cx="9144001" cy="3270574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TextBox 4"/>
          <p:cNvSpPr/>
          <p:nvPr/>
        </p:nvSpPr>
        <p:spPr>
          <a:xfrm>
            <a:off x="177217" y="5129098"/>
            <a:ext cx="3243484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Chrysler Building (Manhattan)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Content Placeholder 2"/>
          <p:cNvSpPr>
            <a:spLocks noGrp="1"/>
          </p:cNvSpPr>
          <p:nvPr>
            <p:ph type="body" idx="1"/>
          </p:nvPr>
        </p:nvSpPr>
        <p:spPr>
          <a:xfrm>
            <a:off x="196850" y="265113"/>
            <a:ext cx="8724900" cy="4114801"/>
          </a:xfrm>
          <a:prstGeom prst="rect">
            <a:avLst/>
          </a:prstGeom>
        </p:spPr>
        <p:txBody>
          <a:bodyPr/>
          <a:lstStyle/>
          <a:p>
            <a:pPr>
              <a:defRPr sz="1800"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Even though buildings have the same </a:t>
            </a:r>
            <a:r>
              <a:rPr>
                <a:solidFill>
                  <a:srgbClr val="FFFFFF"/>
                </a:solidFill>
              </a:rPr>
              <a:t>structural parts</a:t>
            </a:r>
            <a:r>
              <a:t>, </a:t>
            </a:r>
            <a:r>
              <a:rPr>
                <a:solidFill>
                  <a:srgbClr val="D6A800"/>
                </a:solidFill>
              </a:rPr>
              <a:t>each building is unique</a:t>
            </a:r>
            <a:r>
              <a:t>. </a:t>
            </a:r>
          </a:p>
          <a:p>
            <a:pPr>
              <a:defRPr sz="1800"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Most Art Deco buildings </a:t>
            </a:r>
            <a:r>
              <a:rPr>
                <a:solidFill>
                  <a:srgbClr val="FFFFFF"/>
                </a:solidFill>
              </a:rPr>
              <a:t>share features that are similar</a:t>
            </a:r>
            <a:r>
              <a:t> but not exactly the same. Like people in a family!</a:t>
            </a:r>
          </a:p>
        </p:txBody>
      </p:sp>
      <p:pic>
        <p:nvPicPr>
          <p:cNvPr id="216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1806575"/>
            <a:ext cx="2255839" cy="3705225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TextBox 4"/>
          <p:cNvSpPr/>
          <p:nvPr/>
        </p:nvSpPr>
        <p:spPr>
          <a:xfrm>
            <a:off x="963612" y="5507037"/>
            <a:ext cx="1801898" cy="719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120 Wall Street</a:t>
            </a:r>
          </a:p>
          <a:p>
            <a: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(Manhattan)</a:t>
            </a:r>
          </a:p>
        </p:txBody>
      </p:sp>
      <p:pic>
        <p:nvPicPr>
          <p:cNvPr id="218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237" y="1828800"/>
            <a:ext cx="2157413" cy="3683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TextBox 6"/>
          <p:cNvSpPr/>
          <p:nvPr/>
        </p:nvSpPr>
        <p:spPr>
          <a:xfrm>
            <a:off x="6415087" y="5495925"/>
            <a:ext cx="1803573" cy="719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Squibb Building</a:t>
            </a:r>
          </a:p>
          <a:p>
            <a: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(Manhattan)</a:t>
            </a:r>
          </a:p>
        </p:txBody>
      </p:sp>
      <p:pic>
        <p:nvPicPr>
          <p:cNvPr id="220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2337" y="1806575"/>
            <a:ext cx="2284413" cy="3721100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TextBox 8"/>
          <p:cNvSpPr/>
          <p:nvPr/>
        </p:nvSpPr>
        <p:spPr>
          <a:xfrm>
            <a:off x="3852862" y="5507037"/>
            <a:ext cx="1426182" cy="719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The Century</a:t>
            </a:r>
          </a:p>
          <a:p>
            <a: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(Manhattan)</a:t>
            </a:r>
          </a:p>
        </p:txBody>
      </p:sp>
      <p:sp>
        <p:nvSpPr>
          <p:cNvPr id="222" name="TextBox 8"/>
          <p:cNvSpPr/>
          <p:nvPr/>
        </p:nvSpPr>
        <p:spPr>
          <a:xfrm>
            <a:off x="7235825" y="65960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223" name="adsny_border_ws_single_color.png" descr="adsny_border_ws_single_col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build="p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Look at these buildings… Do you notice any similar features?"/>
          <p:cNvSpPr>
            <a:spLocks noGrp="1"/>
          </p:cNvSpPr>
          <p:nvPr>
            <p:ph type="title"/>
          </p:nvPr>
        </p:nvSpPr>
        <p:spPr>
          <a:xfrm>
            <a:off x="276225" y="160654"/>
            <a:ext cx="8591550" cy="1143001"/>
          </a:xfrm>
          <a:prstGeom prst="rect">
            <a:avLst/>
          </a:prstGeom>
        </p:spPr>
        <p:txBody>
          <a:bodyPr anchor="b"/>
          <a:lstStyle/>
          <a:p>
            <a:pPr algn="ctr">
              <a:defRPr sz="3000" spc="0">
                <a:solidFill>
                  <a:srgbClr val="D6A841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Look at these buildings…</a:t>
            </a:r>
            <a:br/>
            <a:r>
              <a:t>Do you notice any </a:t>
            </a:r>
            <a:r>
              <a:rPr>
                <a:solidFill>
                  <a:srgbClr val="FFFFFF"/>
                </a:solidFill>
              </a:rPr>
              <a:t>similar features</a:t>
            </a:r>
            <a:r>
              <a:t>? </a:t>
            </a:r>
          </a:p>
        </p:txBody>
      </p:sp>
      <p:pic>
        <p:nvPicPr>
          <p:cNvPr id="227" name="Content Placeholder 4" descr="Content Placeholder 4"/>
          <p:cNvPicPr>
            <a:picLocks noChangeAspect="1"/>
          </p:cNvPicPr>
          <p:nvPr/>
        </p:nvPicPr>
        <p:blipFill>
          <a:blip r:embed="rId2"/>
          <a:srcRect t="8673" b="8672"/>
          <a:stretch>
            <a:fillRect/>
          </a:stretch>
        </p:blipFill>
        <p:spPr>
          <a:xfrm>
            <a:off x="312738" y="1571625"/>
            <a:ext cx="3733801" cy="411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Content Placeholder 5" descr="Content Placeholder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375" y="1864256"/>
            <a:ext cx="4633913" cy="3823226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TextBox 6"/>
          <p:cNvSpPr/>
          <p:nvPr/>
        </p:nvSpPr>
        <p:spPr>
          <a:xfrm>
            <a:off x="4581631" y="5819457"/>
            <a:ext cx="3987885" cy="1072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Sears, Roebuck &amp; Company Building</a:t>
            </a:r>
          </a:p>
          <a:p>
            <a:pPr>
              <a:defRPr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(Brooklyn)</a:t>
            </a:r>
            <a:endParaRPr sz="2400"/>
          </a:p>
        </p:txBody>
      </p:sp>
      <p:sp>
        <p:nvSpPr>
          <p:cNvPr id="230" name="TextBox 7"/>
          <p:cNvSpPr/>
          <p:nvPr/>
        </p:nvSpPr>
        <p:spPr>
          <a:xfrm>
            <a:off x="274108" y="5814765"/>
            <a:ext cx="2445617" cy="669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1001 Jerome Avenue </a:t>
            </a:r>
          </a:p>
          <a:p>
            <a:pPr>
              <a:defRPr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(The Bronx) </a:t>
            </a:r>
          </a:p>
        </p:txBody>
      </p:sp>
      <p:pic>
        <p:nvPicPr>
          <p:cNvPr id="231" name="adsny_border_ws_single_color.png" descr="adsny_border_ws_single_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7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8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9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0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3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4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5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6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7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0" animBg="1" advAuto="0"/>
      <p:bldP spid="228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itle 1"/>
          <p:cNvSpPr>
            <a:spLocks noGrp="1"/>
          </p:cNvSpPr>
          <p:nvPr>
            <p:ph type="title"/>
          </p:nvPr>
        </p:nvSpPr>
        <p:spPr>
          <a:xfrm>
            <a:off x="609600" y="91758"/>
            <a:ext cx="7924800" cy="622301"/>
          </a:xfrm>
          <a:prstGeom prst="rect">
            <a:avLst/>
          </a:prstGeom>
        </p:spPr>
        <p:txBody>
          <a:bodyPr/>
          <a:lstStyle>
            <a:lvl1pPr algn="ctr">
              <a:defRPr sz="3200" spc="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Massing</a:t>
            </a:r>
          </a:p>
        </p:txBody>
      </p:sp>
      <p:sp>
        <p:nvSpPr>
          <p:cNvPr id="235" name="Content Placeholder 2"/>
          <p:cNvSpPr>
            <a:spLocks noGrp="1"/>
          </p:cNvSpPr>
          <p:nvPr>
            <p:ph type="body" sz="quarter" idx="1"/>
          </p:nvPr>
        </p:nvSpPr>
        <p:spPr>
          <a:xfrm>
            <a:off x="249237" y="821121"/>
            <a:ext cx="4959906" cy="1587501"/>
          </a:xfrm>
          <a:prstGeom prst="rect">
            <a:avLst/>
          </a:prstGeom>
        </p:spPr>
        <p:txBody>
          <a:bodyPr/>
          <a:lstStyle/>
          <a:p>
            <a:pPr marL="180473" indent="-180473">
              <a:lnSpc>
                <a:spcPct val="90000"/>
              </a:lnSpc>
              <a:buClrTx/>
              <a:buFontTx/>
              <a:defRPr sz="1800"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Every building has a </a:t>
            </a:r>
            <a:r>
              <a:rPr>
                <a:solidFill>
                  <a:srgbClr val="D6A841"/>
                </a:solidFill>
              </a:rPr>
              <a:t>general shape and size</a:t>
            </a:r>
            <a:r>
              <a:t> that </a:t>
            </a:r>
            <a:r>
              <a:rPr>
                <a:solidFill>
                  <a:srgbClr val="D6A841"/>
                </a:solidFill>
              </a:rPr>
              <a:t>takes up space in </a:t>
            </a:r>
            <a:r>
              <a:rPr>
                <a:solidFill>
                  <a:srgbClr val="FFFFFF"/>
                </a:solidFill>
              </a:rPr>
              <a:t>three dimensions</a:t>
            </a:r>
            <a:r>
              <a:t>. </a:t>
            </a:r>
          </a:p>
          <a:p>
            <a:pPr marL="180473" indent="-180473">
              <a:lnSpc>
                <a:spcPct val="90000"/>
              </a:lnSpc>
              <a:buClrTx/>
              <a:buFontTx/>
              <a:defRPr sz="1800"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The overall impression of its size and shape is called </a:t>
            </a:r>
            <a:r>
              <a:rPr>
                <a:solidFill>
                  <a:srgbClr val="FFFFFF"/>
                </a:solidFill>
              </a:rPr>
              <a:t>massing</a:t>
            </a:r>
            <a:r>
              <a:t>.</a:t>
            </a:r>
          </a:p>
        </p:txBody>
      </p:sp>
      <p:sp>
        <p:nvSpPr>
          <p:cNvPr id="236" name="TextBox 7"/>
          <p:cNvSpPr/>
          <p:nvPr/>
        </p:nvSpPr>
        <p:spPr>
          <a:xfrm>
            <a:off x="7235825" y="65960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237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239" name="primaryphoto-42.jpg" descr="primaryphoto-4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792" y="831917"/>
            <a:ext cx="3227196" cy="5554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The-News-Building-220-E.-42nd-St.-New-York-1.png" descr="The-News-Building-220-E.-42nd-St.-New-York-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40" y="2380218"/>
            <a:ext cx="4604901" cy="3568798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TextBox 7"/>
          <p:cNvSpPr/>
          <p:nvPr/>
        </p:nvSpPr>
        <p:spPr>
          <a:xfrm>
            <a:off x="389254" y="6073061"/>
            <a:ext cx="3578460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Daily News Building (Manhattan)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" grpId="0" build="p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adsny_border_ws_single_color.png" descr="adsny_border_ws_singl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TextBox 2"/>
          <p:cNvSpPr/>
          <p:nvPr/>
        </p:nvSpPr>
        <p:spPr>
          <a:xfrm>
            <a:off x="7266305" y="64944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245" name="Art Deco skyscrapers normally have different stepped levels.…"/>
          <p:cNvSpPr/>
          <p:nvPr/>
        </p:nvSpPr>
        <p:spPr>
          <a:xfrm>
            <a:off x="245288" y="210919"/>
            <a:ext cx="8653424" cy="764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180473" indent="-180473">
              <a:lnSpc>
                <a:spcPct val="90000"/>
              </a:lnSpc>
              <a:spcBef>
                <a:spcPts val="600"/>
              </a:spcBef>
              <a:buSzPct val="100000"/>
              <a:buChar char="•"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Art Deco skyscrapers normally have different </a:t>
            </a:r>
            <a:r>
              <a:rPr>
                <a:solidFill>
                  <a:srgbClr val="FFFFFF"/>
                </a:solidFill>
              </a:rPr>
              <a:t>stepped</a:t>
            </a:r>
            <a:r>
              <a:t> </a:t>
            </a:r>
            <a:r>
              <a:rPr>
                <a:solidFill>
                  <a:srgbClr val="FFFFFF"/>
                </a:solidFill>
              </a:rPr>
              <a:t>levels.</a:t>
            </a:r>
          </a:p>
          <a:p>
            <a:pPr marL="180473" indent="-180473">
              <a:lnSpc>
                <a:spcPct val="90000"/>
              </a:lnSpc>
              <a:spcBef>
                <a:spcPts val="600"/>
              </a:spcBef>
              <a:buSzPct val="100000"/>
              <a:buChar char="•"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These steps are similar to the steps in </a:t>
            </a:r>
            <a:r>
              <a:rPr>
                <a:solidFill>
                  <a:srgbClr val="FFFFFF"/>
                </a:solidFill>
              </a:rPr>
              <a:t>Mayan and Aztecan pyramids </a:t>
            </a:r>
            <a:r>
              <a:rPr>
                <a:solidFill>
                  <a:srgbClr val="D6A841"/>
                </a:solidFill>
              </a:rPr>
              <a:t>(ziggurats).</a:t>
            </a:r>
          </a:p>
        </p:txBody>
      </p:sp>
      <p:sp>
        <p:nvSpPr>
          <p:cNvPr id="246" name="TextBox 5"/>
          <p:cNvSpPr/>
          <p:nvPr/>
        </p:nvSpPr>
        <p:spPr>
          <a:xfrm>
            <a:off x="340466" y="6043793"/>
            <a:ext cx="1779053" cy="377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7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Tikal, Guatemala</a:t>
            </a:r>
          </a:p>
        </p:txBody>
      </p:sp>
      <p:sp>
        <p:nvSpPr>
          <p:cNvPr id="247" name="TextBox 6"/>
          <p:cNvSpPr/>
          <p:nvPr/>
        </p:nvSpPr>
        <p:spPr>
          <a:xfrm>
            <a:off x="4728175" y="6031282"/>
            <a:ext cx="3923354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Paramount Building (Manhattan)</a:t>
            </a:r>
          </a:p>
        </p:txBody>
      </p:sp>
      <p:pic>
        <p:nvPicPr>
          <p:cNvPr id="248" name="043807af0a3127976eca96e22418f631.jpg" descr="043807af0a3127976eca96e22418f63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284" y="1125909"/>
            <a:ext cx="3071302" cy="4844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visiting-tikal-temple-1-770x460.jpg" descr="visiting-tikal-temple-1-770x46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439" y="1125909"/>
            <a:ext cx="3506368" cy="48443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8E8D7F9-4DC6-2A4D-A33C-45D0A206300F}"/>
              </a:ext>
            </a:extLst>
          </p:cNvPr>
          <p:cNvGrpSpPr/>
          <p:nvPr/>
        </p:nvGrpSpPr>
        <p:grpSpPr>
          <a:xfrm>
            <a:off x="6614706" y="2696591"/>
            <a:ext cx="432611" cy="860997"/>
            <a:chOff x="6614706" y="2696591"/>
            <a:chExt cx="432611" cy="860997"/>
          </a:xfrm>
        </p:grpSpPr>
        <p:sp>
          <p:nvSpPr>
            <p:cNvPr id="250" name="Line"/>
            <p:cNvSpPr/>
            <p:nvPr/>
          </p:nvSpPr>
          <p:spPr>
            <a:xfrm flipV="1">
              <a:off x="7016982" y="3395659"/>
              <a:ext cx="1" cy="161929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1" name="Line"/>
            <p:cNvSpPr/>
            <p:nvPr/>
          </p:nvSpPr>
          <p:spPr>
            <a:xfrm flipV="1">
              <a:off x="6916279" y="3127094"/>
              <a:ext cx="454" cy="257176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2" name="Line"/>
            <p:cNvSpPr/>
            <p:nvPr/>
          </p:nvSpPr>
          <p:spPr>
            <a:xfrm flipV="1">
              <a:off x="6816495" y="2887063"/>
              <a:ext cx="1" cy="231141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3" name="Line"/>
            <p:cNvSpPr/>
            <p:nvPr/>
          </p:nvSpPr>
          <p:spPr>
            <a:xfrm flipV="1">
              <a:off x="6727745" y="2717649"/>
              <a:ext cx="1" cy="161928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4" name="Line"/>
            <p:cNvSpPr/>
            <p:nvPr/>
          </p:nvSpPr>
          <p:spPr>
            <a:xfrm flipH="1">
              <a:off x="6897026" y="3370865"/>
              <a:ext cx="150291" cy="1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5" name="Line"/>
            <p:cNvSpPr/>
            <p:nvPr/>
          </p:nvSpPr>
          <p:spPr>
            <a:xfrm flipH="1">
              <a:off x="6795325" y="3107340"/>
              <a:ext cx="150291" cy="1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6" name="Line"/>
            <p:cNvSpPr/>
            <p:nvPr/>
          </p:nvSpPr>
          <p:spPr>
            <a:xfrm flipH="1">
              <a:off x="6690700" y="2897790"/>
              <a:ext cx="150291" cy="1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7" name="Line"/>
            <p:cNvSpPr/>
            <p:nvPr/>
          </p:nvSpPr>
          <p:spPr>
            <a:xfrm flipH="1">
              <a:off x="6614706" y="2696591"/>
              <a:ext cx="150291" cy="1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8FD907E-F6C2-024F-9548-1D5B784F662E}"/>
              </a:ext>
            </a:extLst>
          </p:cNvPr>
          <p:cNvGrpSpPr/>
          <p:nvPr/>
        </p:nvGrpSpPr>
        <p:grpSpPr>
          <a:xfrm>
            <a:off x="726739" y="3315199"/>
            <a:ext cx="1044251" cy="2038191"/>
            <a:chOff x="726739" y="3315199"/>
            <a:chExt cx="1044251" cy="2038191"/>
          </a:xfrm>
        </p:grpSpPr>
        <p:sp>
          <p:nvSpPr>
            <p:cNvPr id="258" name="Line"/>
            <p:cNvSpPr/>
            <p:nvPr/>
          </p:nvSpPr>
          <p:spPr>
            <a:xfrm flipH="1">
              <a:off x="1500921" y="3722175"/>
              <a:ext cx="150292" cy="1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9" name="Line"/>
            <p:cNvSpPr/>
            <p:nvPr/>
          </p:nvSpPr>
          <p:spPr>
            <a:xfrm flipH="1">
              <a:off x="1618396" y="3509737"/>
              <a:ext cx="150292" cy="1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0" name="Line"/>
            <p:cNvSpPr/>
            <p:nvPr/>
          </p:nvSpPr>
          <p:spPr>
            <a:xfrm flipV="1">
              <a:off x="726739" y="5100125"/>
              <a:ext cx="44680" cy="253265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1" name="Line"/>
            <p:cNvSpPr/>
            <p:nvPr/>
          </p:nvSpPr>
          <p:spPr>
            <a:xfrm flipH="1">
              <a:off x="730143" y="5087425"/>
              <a:ext cx="150292" cy="1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2" name="Line"/>
            <p:cNvSpPr/>
            <p:nvPr/>
          </p:nvSpPr>
          <p:spPr>
            <a:xfrm flipV="1">
              <a:off x="847389" y="4849300"/>
              <a:ext cx="44680" cy="253265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3" name="Line"/>
            <p:cNvSpPr/>
            <p:nvPr/>
          </p:nvSpPr>
          <p:spPr>
            <a:xfrm flipH="1">
              <a:off x="860318" y="4836600"/>
              <a:ext cx="150292" cy="1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4" name="Line"/>
            <p:cNvSpPr/>
            <p:nvPr/>
          </p:nvSpPr>
          <p:spPr>
            <a:xfrm flipV="1">
              <a:off x="987089" y="4601650"/>
              <a:ext cx="44680" cy="253265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5" name="Line"/>
            <p:cNvSpPr/>
            <p:nvPr/>
          </p:nvSpPr>
          <p:spPr>
            <a:xfrm flipH="1">
              <a:off x="1003193" y="4588950"/>
              <a:ext cx="150292" cy="1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6" name="Line"/>
            <p:cNvSpPr/>
            <p:nvPr/>
          </p:nvSpPr>
          <p:spPr>
            <a:xfrm flipV="1">
              <a:off x="1126789" y="4360350"/>
              <a:ext cx="44680" cy="253265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7" name="Line"/>
            <p:cNvSpPr/>
            <p:nvPr/>
          </p:nvSpPr>
          <p:spPr>
            <a:xfrm flipH="1">
              <a:off x="1142146" y="4350825"/>
              <a:ext cx="150292" cy="1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8" name="Line"/>
            <p:cNvSpPr/>
            <p:nvPr/>
          </p:nvSpPr>
          <p:spPr>
            <a:xfrm flipV="1">
              <a:off x="1262888" y="4158418"/>
              <a:ext cx="20795" cy="182094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9" name="Line"/>
            <p:cNvSpPr/>
            <p:nvPr/>
          </p:nvSpPr>
          <p:spPr>
            <a:xfrm flipH="1">
              <a:off x="1259621" y="4157150"/>
              <a:ext cx="150292" cy="1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0" name="Line"/>
            <p:cNvSpPr/>
            <p:nvPr/>
          </p:nvSpPr>
          <p:spPr>
            <a:xfrm flipV="1">
              <a:off x="1393063" y="3967918"/>
              <a:ext cx="20795" cy="182094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1" name="Line"/>
            <p:cNvSpPr/>
            <p:nvPr/>
          </p:nvSpPr>
          <p:spPr>
            <a:xfrm flipH="1">
              <a:off x="1386621" y="3963475"/>
              <a:ext cx="150292" cy="1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2" name="Line"/>
            <p:cNvSpPr/>
            <p:nvPr/>
          </p:nvSpPr>
          <p:spPr>
            <a:xfrm flipV="1">
              <a:off x="1504086" y="3729481"/>
              <a:ext cx="31954" cy="228922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3" name="Line"/>
            <p:cNvSpPr/>
            <p:nvPr/>
          </p:nvSpPr>
          <p:spPr>
            <a:xfrm flipV="1">
              <a:off x="1621561" y="3516756"/>
              <a:ext cx="31954" cy="228922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4" name="Line"/>
            <p:cNvSpPr/>
            <p:nvPr/>
          </p:nvSpPr>
          <p:spPr>
            <a:xfrm flipV="1">
              <a:off x="1739036" y="3315199"/>
              <a:ext cx="31954" cy="228922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Title 1"/>
          <p:cNvSpPr>
            <a:spLocks noGrp="1"/>
          </p:cNvSpPr>
          <p:nvPr>
            <p:ph type="title"/>
          </p:nvPr>
        </p:nvSpPr>
        <p:spPr>
          <a:xfrm>
            <a:off x="234950" y="1331912"/>
            <a:ext cx="3639493" cy="4048622"/>
          </a:xfrm>
          <a:prstGeom prst="rect">
            <a:avLst/>
          </a:prstGeom>
        </p:spPr>
        <p:txBody>
          <a:bodyPr anchor="t"/>
          <a:lstStyle/>
          <a:p>
            <a:pPr marL="285750" indent="-285750">
              <a:buSzPct val="100000"/>
              <a:buFont typeface="Arial"/>
              <a:buChar char="•"/>
              <a:defRPr spc="0"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FFFFFF"/>
                </a:solidFill>
              </a:rPr>
              <a:t>Vertical lines</a:t>
            </a:r>
            <a:r>
              <a:t> make your eye move all the way </a:t>
            </a:r>
            <a:r>
              <a:rPr>
                <a:solidFill>
                  <a:srgbClr val="D6A800"/>
                </a:solidFill>
              </a:rPr>
              <a:t>from the bottom of a building to the top. </a:t>
            </a:r>
            <a:br>
              <a:rPr>
                <a:solidFill>
                  <a:srgbClr val="D6A800"/>
                </a:solidFill>
              </a:rPr>
            </a:br>
            <a:br/>
            <a:br/>
            <a:endParaRPr/>
          </a:p>
        </p:txBody>
      </p:sp>
      <p:sp>
        <p:nvSpPr>
          <p:cNvPr id="277" name="Title 1"/>
          <p:cNvSpPr/>
          <p:nvPr/>
        </p:nvSpPr>
        <p:spPr>
          <a:xfrm>
            <a:off x="609600" y="223242"/>
            <a:ext cx="7924800" cy="612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3200" spc="5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VERTICAL LINES</a:t>
            </a:r>
          </a:p>
        </p:txBody>
      </p:sp>
      <p:sp>
        <p:nvSpPr>
          <p:cNvPr id="278" name="TextBox 5"/>
          <p:cNvSpPr/>
          <p:nvPr/>
        </p:nvSpPr>
        <p:spPr>
          <a:xfrm>
            <a:off x="234950" y="2687638"/>
            <a:ext cx="3639493" cy="1037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In Art Deco buildings, </a:t>
            </a:r>
            <a:r>
              <a:rPr>
                <a:solidFill>
                  <a:srgbClr val="FFFFFF"/>
                </a:solidFill>
              </a:rPr>
              <a:t>windows</a:t>
            </a:r>
            <a:r>
              <a:t> are often “stacked” in vertical lines.</a:t>
            </a:r>
          </a:p>
        </p:txBody>
      </p:sp>
      <p:pic>
        <p:nvPicPr>
          <p:cNvPr id="279" name="Picture Placeholder 8" descr="Picture Placeholder 8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8299" r="13824"/>
          <a:stretch>
            <a:fillRect/>
          </a:stretch>
        </p:blipFill>
        <p:spPr>
          <a:xfrm>
            <a:off x="4141555" y="945157"/>
            <a:ext cx="4888146" cy="4967574"/>
          </a:xfrm>
          <a:prstGeom prst="rect">
            <a:avLst/>
          </a:prstGeom>
        </p:spPr>
      </p:pic>
      <p:sp>
        <p:nvSpPr>
          <p:cNvPr id="280" name="TextBox 9"/>
          <p:cNvSpPr/>
          <p:nvPr/>
        </p:nvSpPr>
        <p:spPr>
          <a:xfrm>
            <a:off x="4135437" y="5970837"/>
            <a:ext cx="4130537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The Bronx County Building (The Bronx)</a:t>
            </a:r>
          </a:p>
        </p:txBody>
      </p:sp>
      <p:sp>
        <p:nvSpPr>
          <p:cNvPr id="281" name="Straight Arrow Connector 3"/>
          <p:cNvSpPr/>
          <p:nvPr/>
        </p:nvSpPr>
        <p:spPr>
          <a:xfrm flipV="1">
            <a:off x="6265863" y="1546771"/>
            <a:ext cx="1" cy="4048621"/>
          </a:xfrm>
          <a:prstGeom prst="line">
            <a:avLst/>
          </a:prstGeom>
          <a:ln w="57150">
            <a:solidFill>
              <a:srgbClr val="FF0000"/>
            </a:solidFill>
            <a:tailEnd type="triangle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pPr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2" name="TextBox 7"/>
          <p:cNvSpPr/>
          <p:nvPr/>
        </p:nvSpPr>
        <p:spPr>
          <a:xfrm>
            <a:off x="7235825" y="65960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283" name="adsny_border_ws_single_color.png" descr="adsny_border_ws_singl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" grpId="0" animBg="1" advAuto="0"/>
      <p:bldP spid="278" grpId="0" animBg="1" advAuto="0"/>
      <p:bldP spid="281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extBox 7"/>
          <p:cNvSpPr/>
          <p:nvPr/>
        </p:nvSpPr>
        <p:spPr>
          <a:xfrm>
            <a:off x="7235825" y="65960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287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289" name="Title 1"/>
          <p:cNvSpPr/>
          <p:nvPr/>
        </p:nvSpPr>
        <p:spPr>
          <a:xfrm>
            <a:off x="609600" y="284202"/>
            <a:ext cx="7924800" cy="612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3200" spc="5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WRAP AROUND WINDOWS</a:t>
            </a:r>
          </a:p>
        </p:txBody>
      </p:sp>
      <p:sp>
        <p:nvSpPr>
          <p:cNvPr id="290" name="TextBox 9"/>
          <p:cNvSpPr/>
          <p:nvPr/>
        </p:nvSpPr>
        <p:spPr>
          <a:xfrm>
            <a:off x="4449267" y="4976918"/>
            <a:ext cx="3848694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265 Cabrini Boulevard (Manhattan)</a:t>
            </a:r>
          </a:p>
        </p:txBody>
      </p:sp>
      <p:pic>
        <p:nvPicPr>
          <p:cNvPr id="291" name="Picture Placeholder 7" descr="Picture Placeholder 7"/>
          <p:cNvPicPr>
            <a:picLocks noChangeAspect="1"/>
          </p:cNvPicPr>
          <p:nvPr/>
        </p:nvPicPr>
        <p:blipFill>
          <a:blip r:embed="rId3"/>
          <a:srcRect l="800" r="8125" b="7073"/>
          <a:stretch>
            <a:fillRect/>
          </a:stretch>
        </p:blipFill>
        <p:spPr>
          <a:xfrm>
            <a:off x="4657725" y="1447800"/>
            <a:ext cx="3431929" cy="35017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F47A08B-7F2D-6445-A9B3-C1B3CB65CCB4}"/>
              </a:ext>
            </a:extLst>
          </p:cNvPr>
          <p:cNvGrpSpPr/>
          <p:nvPr/>
        </p:nvGrpSpPr>
        <p:grpSpPr>
          <a:xfrm>
            <a:off x="5262562" y="2711449"/>
            <a:ext cx="1157288" cy="277814"/>
            <a:chOff x="5262562" y="2711449"/>
            <a:chExt cx="1157288" cy="277814"/>
          </a:xfrm>
        </p:grpSpPr>
        <p:sp>
          <p:nvSpPr>
            <p:cNvPr id="292" name="Straight Arrow Connector 30"/>
            <p:cNvSpPr/>
            <p:nvPr/>
          </p:nvSpPr>
          <p:spPr>
            <a:xfrm>
              <a:off x="5875337" y="2711449"/>
              <a:ext cx="544513" cy="277814"/>
            </a:xfrm>
            <a:prstGeom prst="line">
              <a:avLst/>
            </a:prstGeom>
            <a:ln w="57150">
              <a:solidFill>
                <a:srgbClr val="FF0000"/>
              </a:solidFill>
              <a:tailEnd type="triangle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3" name="Straight Arrow Connector 33"/>
            <p:cNvSpPr/>
            <p:nvPr/>
          </p:nvSpPr>
          <p:spPr>
            <a:xfrm flipH="1">
              <a:off x="5262562" y="2711449"/>
              <a:ext cx="612776" cy="214314"/>
            </a:xfrm>
            <a:prstGeom prst="line">
              <a:avLst/>
            </a:prstGeom>
            <a:ln w="57150">
              <a:solidFill>
                <a:srgbClr val="FF0000"/>
              </a:solidFill>
              <a:tailEnd type="triangle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94" name="Wrap around windows are windows that wrap around the corner of a building."/>
          <p:cNvSpPr/>
          <p:nvPr/>
        </p:nvSpPr>
        <p:spPr>
          <a:xfrm>
            <a:off x="445563" y="1385120"/>
            <a:ext cx="3755056" cy="1037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Wrap around windows are windows that </a:t>
            </a:r>
            <a:r>
              <a:rPr>
                <a:solidFill>
                  <a:srgbClr val="FFFFFF"/>
                </a:solidFill>
              </a:rPr>
              <a:t>wrap around the corner</a:t>
            </a:r>
            <a:r>
              <a:t> of a building.</a:t>
            </a:r>
          </a:p>
        </p:txBody>
      </p:sp>
      <p:sp>
        <p:nvSpPr>
          <p:cNvPr id="295" name="This type of window is very common in Art Deco apartment buildings."/>
          <p:cNvSpPr/>
          <p:nvPr/>
        </p:nvSpPr>
        <p:spPr>
          <a:xfrm>
            <a:off x="435774" y="2680048"/>
            <a:ext cx="3588369" cy="1037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marL="285750" indent="-285750">
              <a:buSzPct val="100000"/>
              <a:buFont typeface="Arial"/>
              <a:buChar char="•"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This type of window is very common in Art Deco apartment buildings.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800px-Drawing,_Study_for_Maximum_Mass_Permitted_by_the_1916_New_York_Zoning_Law,_Stage_4,_1922_(CH_18468717).jpg" descr="800px-Drawing,_Study_for_Maximum_Mass_Permitted_by_the_1916_New_York_Zoning_Law,_Stage_4,_1922_(CH_1846871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90" y="448"/>
            <a:ext cx="5026694" cy="6628952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PART I:…"/>
          <p:cNvSpPr>
            <a:spLocks noGrp="1"/>
          </p:cNvSpPr>
          <p:nvPr>
            <p:ph type="body" sz="quarter" idx="1"/>
          </p:nvPr>
        </p:nvSpPr>
        <p:spPr>
          <a:xfrm>
            <a:off x="5189083" y="1981249"/>
            <a:ext cx="3822007" cy="2895502"/>
          </a:xfrm>
          <a:prstGeom prst="rect">
            <a:avLst/>
          </a:prstGeom>
        </p:spPr>
        <p:txBody>
          <a:bodyPr anchor="t"/>
          <a:lstStyle/>
          <a:p>
            <a:pPr algn="ctr">
              <a:spcBef>
                <a:spcPts val="0"/>
              </a:spcBef>
              <a:defRPr sz="4000" spc="0">
                <a:latin typeface="Futura"/>
                <a:ea typeface="Futura"/>
                <a:cs typeface="Futura"/>
                <a:sym typeface="Futura"/>
              </a:defRPr>
            </a:pPr>
            <a:r>
              <a:t>PART I:</a:t>
            </a:r>
          </a:p>
          <a:p>
            <a:pPr algn="ctr">
              <a:spcBef>
                <a:spcPts val="0"/>
              </a:spcBef>
              <a:defRPr sz="4000" spc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STRUCTURE</a:t>
            </a:r>
          </a:p>
        </p:txBody>
      </p:sp>
      <p:sp>
        <p:nvSpPr>
          <p:cNvPr id="98" name="TextBox 2"/>
          <p:cNvSpPr/>
          <p:nvPr/>
        </p:nvSpPr>
        <p:spPr>
          <a:xfrm>
            <a:off x="7235825" y="65960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99" name="adsny_border_ws_single_color.png" descr="adsny_border_ws_singl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9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101" name="TextBox 4"/>
          <p:cNvSpPr/>
          <p:nvPr/>
        </p:nvSpPr>
        <p:spPr>
          <a:xfrm>
            <a:off x="5088730" y="5960791"/>
            <a:ext cx="1531663" cy="719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Hugh Ferriss,</a:t>
            </a:r>
          </a:p>
          <a:p>
            <a: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1916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itle 1"/>
          <p:cNvSpPr>
            <a:spLocks noGrp="1"/>
          </p:cNvSpPr>
          <p:nvPr>
            <p:ph type="title"/>
          </p:nvPr>
        </p:nvSpPr>
        <p:spPr>
          <a:xfrm>
            <a:off x="609600" y="144462"/>
            <a:ext cx="7924800" cy="622301"/>
          </a:xfrm>
          <a:prstGeom prst="rect">
            <a:avLst/>
          </a:prstGeom>
        </p:spPr>
        <p:txBody>
          <a:bodyPr/>
          <a:lstStyle>
            <a:lvl1pPr algn="ctr">
              <a:defRPr sz="3200" spc="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Flat Roofs</a:t>
            </a:r>
          </a:p>
        </p:txBody>
      </p:sp>
      <p:sp>
        <p:nvSpPr>
          <p:cNvPr id="298" name="Content Placeholder 2"/>
          <p:cNvSpPr>
            <a:spLocks noGrp="1"/>
          </p:cNvSpPr>
          <p:nvPr>
            <p:ph type="body" sz="quarter" idx="1"/>
          </p:nvPr>
        </p:nvSpPr>
        <p:spPr>
          <a:xfrm>
            <a:off x="402907" y="827267"/>
            <a:ext cx="5089804" cy="2380892"/>
          </a:xfrm>
          <a:prstGeom prst="rect">
            <a:avLst/>
          </a:prstGeom>
        </p:spPr>
        <p:txBody>
          <a:bodyPr/>
          <a:lstStyle/>
          <a:p>
            <a:pPr>
              <a:defRPr sz="1800"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Flat roofs are roofs that have </a:t>
            </a:r>
            <a:r>
              <a:rPr dirty="0">
                <a:solidFill>
                  <a:srgbClr val="FFFFFF"/>
                </a:solidFill>
              </a:rPr>
              <a:t>no angle</a:t>
            </a:r>
            <a:r>
              <a:rPr dirty="0"/>
              <a:t> or slant.</a:t>
            </a:r>
          </a:p>
          <a:p>
            <a:pPr>
              <a:defRPr sz="1800"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Some Art Deco buildings have flat roofs, or </a:t>
            </a:r>
            <a:r>
              <a:rPr dirty="0">
                <a:solidFill>
                  <a:srgbClr val="FFFFFF"/>
                </a:solidFill>
              </a:rPr>
              <a:t>many layers of flat roofs</a:t>
            </a:r>
            <a:r>
              <a:rPr dirty="0">
                <a:solidFill>
                  <a:srgbClr val="D6A841"/>
                </a:solidFill>
              </a:rPr>
              <a:t>,</a:t>
            </a:r>
            <a:r>
              <a:rPr dirty="0"/>
              <a:t> that make the top of the building look </a:t>
            </a:r>
            <a:r>
              <a:rPr lang="en-US" dirty="0"/>
              <a:t>like it becomes more narrow towards the top</a:t>
            </a:r>
            <a:r>
              <a:rPr dirty="0"/>
              <a:t>.</a:t>
            </a:r>
          </a:p>
        </p:txBody>
      </p:sp>
      <p:pic>
        <p:nvPicPr>
          <p:cNvPr id="299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900" y="1008062"/>
            <a:ext cx="2976564" cy="4454526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Frame 3"/>
          <p:cNvSpPr/>
          <p:nvPr/>
        </p:nvSpPr>
        <p:spPr>
          <a:xfrm>
            <a:off x="6378575" y="1382712"/>
            <a:ext cx="1692275" cy="63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1013" y="2700"/>
                </a:moveTo>
                <a:lnTo>
                  <a:pt x="1013" y="18900"/>
                </a:lnTo>
                <a:lnTo>
                  <a:pt x="20587" y="18900"/>
                </a:lnTo>
                <a:lnTo>
                  <a:pt x="20587" y="2700"/>
                </a:lnTo>
                <a:close/>
              </a:path>
            </a:pathLst>
          </a:custGeom>
          <a:solidFill>
            <a:srgbClr val="FF0000"/>
          </a:solidFill>
          <a:ln w="3175">
            <a:solidFill>
              <a:srgbClr val="FF0000"/>
            </a:solidFill>
            <a:prstDash val="dot"/>
          </a:ln>
          <a:effectLst>
            <a:outerShdw blurRad="50800" dist="42924" dir="54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08183D8-D4D2-1A47-9B50-E6A16324249E}"/>
              </a:ext>
            </a:extLst>
          </p:cNvPr>
          <p:cNvGrpSpPr/>
          <p:nvPr/>
        </p:nvGrpSpPr>
        <p:grpSpPr>
          <a:xfrm>
            <a:off x="7365999" y="1693863"/>
            <a:ext cx="1566865" cy="3230562"/>
            <a:chOff x="7365999" y="1693863"/>
            <a:chExt cx="1566865" cy="3230562"/>
          </a:xfrm>
        </p:grpSpPr>
        <p:sp>
          <p:nvSpPr>
            <p:cNvPr id="301" name="Straight Arrow Connector 8"/>
            <p:cNvSpPr/>
            <p:nvPr/>
          </p:nvSpPr>
          <p:spPr>
            <a:xfrm flipH="1">
              <a:off x="7689850" y="4924425"/>
              <a:ext cx="1243013" cy="0"/>
            </a:xfrm>
            <a:prstGeom prst="line">
              <a:avLst/>
            </a:prstGeom>
            <a:ln w="38100">
              <a:solidFill>
                <a:srgbClr val="FF0000"/>
              </a:solidFill>
              <a:tailEnd type="triangle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2" name="Straight Arrow Connector 11"/>
            <p:cNvSpPr/>
            <p:nvPr/>
          </p:nvSpPr>
          <p:spPr>
            <a:xfrm flipH="1">
              <a:off x="8226425" y="3598862"/>
              <a:ext cx="706439" cy="1"/>
            </a:xfrm>
            <a:prstGeom prst="line">
              <a:avLst/>
            </a:prstGeom>
            <a:ln w="38100">
              <a:solidFill>
                <a:srgbClr val="FF0000"/>
              </a:solidFill>
              <a:tailEnd type="triangle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3" name="Straight Arrow Connector 13"/>
            <p:cNvSpPr/>
            <p:nvPr/>
          </p:nvSpPr>
          <p:spPr>
            <a:xfrm flipH="1">
              <a:off x="7689850" y="3244850"/>
              <a:ext cx="1243013" cy="0"/>
            </a:xfrm>
            <a:prstGeom prst="line">
              <a:avLst/>
            </a:prstGeom>
            <a:ln w="38100">
              <a:solidFill>
                <a:srgbClr val="FF0000"/>
              </a:solidFill>
              <a:tailEnd type="triangle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4" name="Straight Arrow Connector 17"/>
            <p:cNvSpPr/>
            <p:nvPr/>
          </p:nvSpPr>
          <p:spPr>
            <a:xfrm flipH="1" flipV="1">
              <a:off x="7365999" y="3852862"/>
              <a:ext cx="1566864" cy="26988"/>
            </a:xfrm>
            <a:prstGeom prst="line">
              <a:avLst/>
            </a:prstGeom>
            <a:ln w="38100">
              <a:solidFill>
                <a:srgbClr val="FF0000"/>
              </a:solidFill>
              <a:tailEnd type="triangle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5" name="Straight Arrow Connector 19"/>
            <p:cNvSpPr/>
            <p:nvPr/>
          </p:nvSpPr>
          <p:spPr>
            <a:xfrm flipH="1">
              <a:off x="7888288" y="2609850"/>
              <a:ext cx="1044576" cy="0"/>
            </a:xfrm>
            <a:prstGeom prst="line">
              <a:avLst/>
            </a:prstGeom>
            <a:ln w="38100">
              <a:solidFill>
                <a:srgbClr val="FF0000"/>
              </a:solidFill>
              <a:tailEnd type="triangle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6" name="Straight Arrow Connector 21"/>
            <p:cNvSpPr/>
            <p:nvPr/>
          </p:nvSpPr>
          <p:spPr>
            <a:xfrm flipH="1">
              <a:off x="7888288" y="4219575"/>
              <a:ext cx="1044576" cy="14289"/>
            </a:xfrm>
            <a:prstGeom prst="line">
              <a:avLst/>
            </a:prstGeom>
            <a:ln w="38100">
              <a:solidFill>
                <a:srgbClr val="FF0000"/>
              </a:solidFill>
              <a:tailEnd type="triangle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7" name="Straight Arrow Connector 23"/>
            <p:cNvSpPr/>
            <p:nvPr/>
          </p:nvSpPr>
          <p:spPr>
            <a:xfrm flipH="1">
              <a:off x="7689850" y="2017713"/>
              <a:ext cx="1243013" cy="1"/>
            </a:xfrm>
            <a:prstGeom prst="line">
              <a:avLst/>
            </a:prstGeom>
            <a:ln w="38100">
              <a:solidFill>
                <a:srgbClr val="FF0000"/>
              </a:solidFill>
              <a:tailEnd type="triangle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8" name="Straight Arrow Connector 25"/>
            <p:cNvSpPr/>
            <p:nvPr/>
          </p:nvSpPr>
          <p:spPr>
            <a:xfrm flipH="1">
              <a:off x="7492999" y="1693863"/>
              <a:ext cx="1439864" cy="14288"/>
            </a:xfrm>
            <a:prstGeom prst="line">
              <a:avLst/>
            </a:prstGeom>
            <a:ln w="38100">
              <a:solidFill>
                <a:srgbClr val="FF0000"/>
              </a:solidFill>
              <a:tailEnd type="triangle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09" name="TextBox 16"/>
          <p:cNvSpPr/>
          <p:nvPr/>
        </p:nvSpPr>
        <p:spPr>
          <a:xfrm>
            <a:off x="7235825" y="65960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310" name="adsny_border_ws_single_color.png" descr="adsny_border_ws_singl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312" name="TextBox 9"/>
          <p:cNvSpPr/>
          <p:nvPr/>
        </p:nvSpPr>
        <p:spPr>
          <a:xfrm>
            <a:off x="5801607" y="5529017"/>
            <a:ext cx="3145034" cy="402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The New Yorker (Manhattan)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19" dur="250" fill="hold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" grpId="0" uiExpand="1" build="p" animBg="1" advAuto="0"/>
      <p:bldP spid="300" grpId="0" uiExpand="1" animBg="1" advAuto="0"/>
      <p:bldP spid="300" grpId="1" uiExpand="1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Screen-Shot-2016-04-08-at-1.47.33-PM.png" descr="Screen-Shot-2016-04-08-at-1.47.33-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576" y="2345561"/>
            <a:ext cx="4414848" cy="3516523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Title 1"/>
          <p:cNvSpPr>
            <a:spLocks noGrp="1"/>
          </p:cNvSpPr>
          <p:nvPr>
            <p:ph type="title"/>
          </p:nvPr>
        </p:nvSpPr>
        <p:spPr>
          <a:xfrm>
            <a:off x="609600" y="144462"/>
            <a:ext cx="7924800" cy="622301"/>
          </a:xfrm>
          <a:prstGeom prst="rect">
            <a:avLst/>
          </a:prstGeom>
        </p:spPr>
        <p:txBody>
          <a:bodyPr/>
          <a:lstStyle>
            <a:lvl1pPr algn="ctr">
              <a:defRPr sz="3200" spc="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Pitched Roofs</a:t>
            </a:r>
          </a:p>
        </p:txBody>
      </p:sp>
      <p:sp>
        <p:nvSpPr>
          <p:cNvPr id="316" name="Content Placeholder 2"/>
          <p:cNvSpPr>
            <a:spLocks noGrp="1"/>
          </p:cNvSpPr>
          <p:nvPr>
            <p:ph type="body" sz="half" idx="1"/>
          </p:nvPr>
        </p:nvSpPr>
        <p:spPr>
          <a:xfrm>
            <a:off x="410274" y="869264"/>
            <a:ext cx="7579871" cy="2380892"/>
          </a:xfrm>
          <a:prstGeom prst="rect">
            <a:avLst/>
          </a:prstGeom>
        </p:spPr>
        <p:txBody>
          <a:bodyPr/>
          <a:lstStyle/>
          <a:p>
            <a:pPr>
              <a:defRPr sz="1800"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Pitched roofs are roofs with </a:t>
            </a:r>
            <a:r>
              <a:rPr dirty="0">
                <a:solidFill>
                  <a:srgbClr val="FFFFFF"/>
                </a:solidFill>
              </a:rPr>
              <a:t>slants</a:t>
            </a:r>
            <a:r>
              <a:rPr dirty="0"/>
              <a:t>.</a:t>
            </a:r>
          </a:p>
          <a:p>
            <a:pPr>
              <a:defRPr sz="1800"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Pitched roofs were popular before the Art Deco style, but they are </a:t>
            </a:r>
            <a:r>
              <a:rPr dirty="0">
                <a:solidFill>
                  <a:srgbClr val="FFFFFF"/>
                </a:solidFill>
              </a:rPr>
              <a:t>not common</a:t>
            </a:r>
            <a:r>
              <a:rPr dirty="0"/>
              <a:t> in Art Deco buildings.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4EDAEC2-A0A9-9643-A54A-C44A8F0ADAD3}"/>
              </a:ext>
            </a:extLst>
          </p:cNvPr>
          <p:cNvGrpSpPr/>
          <p:nvPr/>
        </p:nvGrpSpPr>
        <p:grpSpPr>
          <a:xfrm>
            <a:off x="3069416" y="2436756"/>
            <a:ext cx="2075938" cy="1021218"/>
            <a:chOff x="3069416" y="2436756"/>
            <a:chExt cx="2075938" cy="1021218"/>
          </a:xfrm>
        </p:grpSpPr>
        <p:sp>
          <p:nvSpPr>
            <p:cNvPr id="317" name="Straight Arrow Connector 17"/>
            <p:cNvSpPr/>
            <p:nvPr/>
          </p:nvSpPr>
          <p:spPr>
            <a:xfrm flipH="1">
              <a:off x="3069416" y="2436756"/>
              <a:ext cx="1206021" cy="1021218"/>
            </a:xfrm>
            <a:prstGeom prst="line">
              <a:avLst/>
            </a:prstGeom>
            <a:ln w="38100">
              <a:solidFill>
                <a:srgbClr val="FF0000"/>
              </a:solidFill>
              <a:tailEnd type="triangle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8" name="Straight Arrow Connector 21"/>
            <p:cNvSpPr/>
            <p:nvPr/>
          </p:nvSpPr>
          <p:spPr>
            <a:xfrm>
              <a:off x="4235897" y="2436756"/>
              <a:ext cx="909457" cy="790832"/>
            </a:xfrm>
            <a:prstGeom prst="line">
              <a:avLst/>
            </a:prstGeom>
            <a:ln w="38100">
              <a:solidFill>
                <a:srgbClr val="FF0000"/>
              </a:solidFill>
              <a:tailEnd type="triangle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19" name="TextBox 16"/>
          <p:cNvSpPr/>
          <p:nvPr/>
        </p:nvSpPr>
        <p:spPr>
          <a:xfrm>
            <a:off x="7235825" y="65960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320" name="adsny_border_ws_single_color.png" descr="adsny_border_ws_singl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322" name="TextBox 9"/>
          <p:cNvSpPr/>
          <p:nvPr/>
        </p:nvSpPr>
        <p:spPr>
          <a:xfrm>
            <a:off x="1659419" y="6004441"/>
            <a:ext cx="6281029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Slanted roofs on a private house in Brooklyn—not Art Deco!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4B8EA7E-FDA4-0741-88BE-3FCF1BA9108B}"/>
              </a:ext>
            </a:extLst>
          </p:cNvPr>
          <p:cNvGrpSpPr/>
          <p:nvPr/>
        </p:nvGrpSpPr>
        <p:grpSpPr>
          <a:xfrm>
            <a:off x="3894849" y="3719297"/>
            <a:ext cx="1443271" cy="640170"/>
            <a:chOff x="3894849" y="3719297"/>
            <a:chExt cx="1443271" cy="640170"/>
          </a:xfrm>
        </p:grpSpPr>
        <p:sp>
          <p:nvSpPr>
            <p:cNvPr id="13" name="Straight Arrow Connector 17">
              <a:extLst>
                <a:ext uri="{FF2B5EF4-FFF2-40B4-BE49-F238E27FC236}">
                  <a16:creationId xmlns:a16="http://schemas.microsoft.com/office/drawing/2014/main" id="{BC0129D5-A77C-1E47-B83F-CEC776947181}"/>
                </a:ext>
              </a:extLst>
            </p:cNvPr>
            <p:cNvSpPr/>
            <p:nvPr/>
          </p:nvSpPr>
          <p:spPr>
            <a:xfrm flipH="1">
              <a:off x="3894849" y="3719297"/>
              <a:ext cx="731519" cy="625342"/>
            </a:xfrm>
            <a:prstGeom prst="line">
              <a:avLst/>
            </a:prstGeom>
            <a:ln w="38100">
              <a:solidFill>
                <a:srgbClr val="FF0000"/>
              </a:solidFill>
              <a:tailEnd type="triangle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" name="Straight Arrow Connector 21">
              <a:extLst>
                <a:ext uri="{FF2B5EF4-FFF2-40B4-BE49-F238E27FC236}">
                  <a16:creationId xmlns:a16="http://schemas.microsoft.com/office/drawing/2014/main" id="{6AB99C2B-3493-B141-B170-CAE5E6FE9B7E}"/>
                </a:ext>
              </a:extLst>
            </p:cNvPr>
            <p:cNvSpPr/>
            <p:nvPr/>
          </p:nvSpPr>
          <p:spPr>
            <a:xfrm>
              <a:off x="4586830" y="3719297"/>
              <a:ext cx="751290" cy="640170"/>
            </a:xfrm>
            <a:prstGeom prst="line">
              <a:avLst/>
            </a:prstGeom>
            <a:ln w="38100">
              <a:solidFill>
                <a:srgbClr val="FF0000"/>
              </a:solidFill>
              <a:tailEnd type="triangle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" grpId="0" uiExpand="1" build="p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158879"/>
            <a:ext cx="5362918" cy="2802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adsny_border_ws_single_color.png" descr="adsny_border_ws_singl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329" name="Some flat roofs have rooftop gardens, like the ones at Rockefeller Center (Manhattan)."/>
          <p:cNvSpPr/>
          <p:nvPr/>
        </p:nvSpPr>
        <p:spPr>
          <a:xfrm>
            <a:off x="6184384" y="2976135"/>
            <a:ext cx="2655201" cy="1354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600"/>
              </a:spcBef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Some </a:t>
            </a:r>
            <a:r>
              <a:rPr>
                <a:solidFill>
                  <a:srgbClr val="FFFFFF"/>
                </a:solidFill>
              </a:rPr>
              <a:t>flat roofs</a:t>
            </a:r>
            <a:r>
              <a:t> have </a:t>
            </a:r>
            <a:r>
              <a:rPr>
                <a:solidFill>
                  <a:srgbClr val="FFFFFF"/>
                </a:solidFill>
              </a:rPr>
              <a:t>rooftop gardens</a:t>
            </a:r>
            <a:r>
              <a:t>, like the ones at </a:t>
            </a:r>
            <a:r>
              <a:rPr>
                <a:solidFill>
                  <a:srgbClr val="D6A841"/>
                </a:solidFill>
              </a:rPr>
              <a:t>Rockefeller Center (Manhattan)</a:t>
            </a:r>
            <a:r>
              <a:t>.</a:t>
            </a:r>
          </a:p>
        </p:txBody>
      </p:sp>
      <p:pic>
        <p:nvPicPr>
          <p:cNvPr id="330" name="d0aacaf0376ab14c2b21aae06510381c.jpg" descr="d0aacaf0376ab14c2b21aae06510381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" y="3053378"/>
            <a:ext cx="5362918" cy="34536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ART II:…"/>
          <p:cNvSpPr>
            <a:spLocks noGrp="1"/>
          </p:cNvSpPr>
          <p:nvPr>
            <p:ph type="body" sz="quarter" idx="1"/>
          </p:nvPr>
        </p:nvSpPr>
        <p:spPr>
          <a:xfrm>
            <a:off x="6775194" y="2333652"/>
            <a:ext cx="2154892" cy="2190696"/>
          </a:xfrm>
          <a:prstGeom prst="rect">
            <a:avLst/>
          </a:prstGeom>
        </p:spPr>
        <p:txBody>
          <a:bodyPr anchor="t"/>
          <a:lstStyle/>
          <a:p>
            <a:pPr algn="ctr">
              <a:spcBef>
                <a:spcPts val="0"/>
              </a:spcBef>
              <a:defRPr sz="4000" spc="0">
                <a:latin typeface="Futura"/>
                <a:ea typeface="Futura"/>
                <a:cs typeface="Futura"/>
                <a:sym typeface="Futura"/>
              </a:defRPr>
            </a:pPr>
            <a:r>
              <a:t>PART II:</a:t>
            </a:r>
          </a:p>
          <a:p>
            <a:pPr algn="ctr">
              <a:spcBef>
                <a:spcPts val="0"/>
              </a:spcBef>
              <a:defRPr sz="4000" spc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DESIGN</a:t>
            </a:r>
          </a:p>
        </p:txBody>
      </p:sp>
      <p:sp>
        <p:nvSpPr>
          <p:cNvPr id="333" name="TextBox 2"/>
          <p:cNvSpPr/>
          <p:nvPr/>
        </p:nvSpPr>
        <p:spPr>
          <a:xfrm>
            <a:off x="7235825" y="65960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334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9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336" name="radio+city+int+auditorium+stage+1+L.jpg" descr="radio+city+int+auditorium+stage+1+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02" y="1089477"/>
            <a:ext cx="6216624" cy="4679046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Radio City Music Hall (Manhattan)"/>
          <p:cNvSpPr/>
          <p:nvPr/>
        </p:nvSpPr>
        <p:spPr>
          <a:xfrm>
            <a:off x="265266" y="5748567"/>
            <a:ext cx="3715419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Radio City Music Hall (Manhattan)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All buildings have both structure and design."/>
          <p:cNvSpPr>
            <a:spLocks noGrp="1"/>
          </p:cNvSpPr>
          <p:nvPr>
            <p:ph type="title" idx="4294967295"/>
          </p:nvPr>
        </p:nvSpPr>
        <p:spPr>
          <a:xfrm>
            <a:off x="4494212" y="288925"/>
            <a:ext cx="4421188" cy="1692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t>All buildings have both structure and design.</a:t>
            </a:r>
          </a:p>
        </p:txBody>
      </p:sp>
      <p:sp>
        <p:nvSpPr>
          <p:cNvPr id="340" name="Every building is made of the same structural parts, but they all look different because of how a building is designed or decorated.…"/>
          <p:cNvSpPr>
            <a:spLocks noGrp="1"/>
          </p:cNvSpPr>
          <p:nvPr>
            <p:ph type="body" sz="half" idx="4294967295"/>
          </p:nvPr>
        </p:nvSpPr>
        <p:spPr>
          <a:xfrm>
            <a:off x="4456112" y="2316162"/>
            <a:ext cx="4581526" cy="3546476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Every building is made of the same structural parts, but they all look different because of how a building is </a:t>
            </a:r>
            <a:r>
              <a:rPr dirty="0">
                <a:solidFill>
                  <a:srgbClr val="FFFFFF"/>
                </a:solidFill>
              </a:rPr>
              <a:t>designed </a:t>
            </a:r>
            <a:r>
              <a:rPr dirty="0">
                <a:solidFill>
                  <a:srgbClr val="D6A800"/>
                </a:solidFill>
              </a:rPr>
              <a:t>or</a:t>
            </a:r>
            <a:r>
              <a:rPr dirty="0">
                <a:solidFill>
                  <a:srgbClr val="FFFFFF"/>
                </a:solidFill>
              </a:rPr>
              <a:t> decorated</a:t>
            </a:r>
            <a:r>
              <a:rPr dirty="0"/>
              <a:t>. </a:t>
            </a:r>
          </a:p>
          <a:p>
            <a:pPr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When creating a building, architects make </a:t>
            </a:r>
            <a:r>
              <a:rPr dirty="0">
                <a:solidFill>
                  <a:srgbClr val="FFFFFF"/>
                </a:solidFill>
              </a:rPr>
              <a:t>artistic choices</a:t>
            </a:r>
            <a:r>
              <a:rPr dirty="0"/>
              <a:t> that </a:t>
            </a:r>
            <a:r>
              <a:rPr dirty="0">
                <a:solidFill>
                  <a:schemeClr val="bg1"/>
                </a:solidFill>
              </a:rPr>
              <a:t>change the look</a:t>
            </a:r>
            <a:r>
              <a:rPr dirty="0"/>
              <a:t> of a building.</a:t>
            </a:r>
          </a:p>
          <a:p>
            <a:pPr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All of those artistic choices are called </a:t>
            </a:r>
            <a:r>
              <a:rPr dirty="0">
                <a:solidFill>
                  <a:srgbClr val="FFFFFF"/>
                </a:solidFill>
              </a:rPr>
              <a:t>“design.”</a:t>
            </a:r>
          </a:p>
        </p:txBody>
      </p:sp>
      <p:pic>
        <p:nvPicPr>
          <p:cNvPr id="341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9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TextBox 2"/>
          <p:cNvSpPr/>
          <p:nvPr/>
        </p:nvSpPr>
        <p:spPr>
          <a:xfrm>
            <a:off x="7185025" y="64436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343" name="fea6937472690b790710e2740e75970a3794f4e4+736++0+60.jpeg" descr="fea6937472690b790710e2740e75970a3794f4e4+736++0+6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43" y="141910"/>
            <a:ext cx="4103127" cy="6497980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The Waldorf Astoria (Manhattan)"/>
          <p:cNvSpPr/>
          <p:nvPr/>
        </p:nvSpPr>
        <p:spPr>
          <a:xfrm>
            <a:off x="4337733" y="6036221"/>
            <a:ext cx="3584263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The Waldorf Astoria (Manhattan)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" grpId="0" build="p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Design of all buildings include:"/>
          <p:cNvSpPr>
            <a:spLocks noGrp="1"/>
          </p:cNvSpPr>
          <p:nvPr>
            <p:ph type="title" idx="4294967295"/>
          </p:nvPr>
        </p:nvSpPr>
        <p:spPr>
          <a:xfrm>
            <a:off x="150812" y="79375"/>
            <a:ext cx="7018338" cy="660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Design of all buildings include: </a:t>
            </a:r>
          </a:p>
        </p:txBody>
      </p:sp>
      <p:sp>
        <p:nvSpPr>
          <p:cNvPr id="347" name="The colors…"/>
          <p:cNvSpPr>
            <a:spLocks noGrp="1"/>
          </p:cNvSpPr>
          <p:nvPr>
            <p:ph type="body" sz="quarter" idx="4294967295"/>
          </p:nvPr>
        </p:nvSpPr>
        <p:spPr>
          <a:xfrm>
            <a:off x="5448300" y="1092464"/>
            <a:ext cx="3231506" cy="2493666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The </a:t>
            </a:r>
            <a:r>
              <a:rPr>
                <a:solidFill>
                  <a:srgbClr val="FFFFFF"/>
                </a:solidFill>
              </a:rPr>
              <a:t>colors</a:t>
            </a:r>
          </a:p>
          <a:p>
            <a:pPr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FFFFFF"/>
                </a:solidFill>
              </a:rPr>
              <a:t>Materials </a:t>
            </a:r>
            <a:r>
              <a:rPr>
                <a:solidFill>
                  <a:srgbClr val="D6A800"/>
                </a:solidFill>
              </a:rPr>
              <a:t>on the outside</a:t>
            </a:r>
            <a:r>
              <a:t> of the building</a:t>
            </a:r>
          </a:p>
        </p:txBody>
      </p:sp>
      <p:sp>
        <p:nvSpPr>
          <p:cNvPr id="348" name="American Radiator Building (Manhattan)"/>
          <p:cNvSpPr/>
          <p:nvPr/>
        </p:nvSpPr>
        <p:spPr>
          <a:xfrm>
            <a:off x="123047" y="6075772"/>
            <a:ext cx="4329781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American Radiator Building (Manhattan)</a:t>
            </a:r>
          </a:p>
        </p:txBody>
      </p:sp>
      <p:pic>
        <p:nvPicPr>
          <p:cNvPr id="349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351" name="7-62.jpg" descr="7-6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07" y="903560"/>
            <a:ext cx="5050879" cy="5050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11-43.jpg" descr="11-4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9828" y="2600900"/>
            <a:ext cx="3108448" cy="33674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" grpId="0" build="p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356" name="The addition of objects to decorate walls or even the top of a building"/>
          <p:cNvSpPr/>
          <p:nvPr/>
        </p:nvSpPr>
        <p:spPr>
          <a:xfrm>
            <a:off x="356456" y="78145"/>
            <a:ext cx="7683883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DC9E1F"/>
              </a:buClr>
              <a:buSzPct val="100000"/>
              <a:buFont typeface="Arial"/>
              <a:buChar char="•"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The addition of </a:t>
            </a:r>
            <a:r>
              <a:rPr>
                <a:solidFill>
                  <a:srgbClr val="FFFFFF"/>
                </a:solidFill>
              </a:rPr>
              <a:t>objects</a:t>
            </a:r>
            <a:r>
              <a:t> to decorate walls or even the top of a building</a:t>
            </a:r>
          </a:p>
        </p:txBody>
      </p:sp>
      <p:pic>
        <p:nvPicPr>
          <p:cNvPr id="357" name="4-71.jpg" descr="4-7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81" y="526950"/>
            <a:ext cx="3839472" cy="5753300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American Radiator Building (Manhattan)"/>
          <p:cNvSpPr/>
          <p:nvPr/>
        </p:nvSpPr>
        <p:spPr>
          <a:xfrm>
            <a:off x="730933" y="6294667"/>
            <a:ext cx="4329781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American Radiator Building (Manhattan)</a:t>
            </a:r>
          </a:p>
        </p:txBody>
      </p:sp>
      <p:pic>
        <p:nvPicPr>
          <p:cNvPr id="359" name="Screen Shot 2020-10-04 at 4.29.22 PM.png" descr="Screen Shot 2020-10-04 at 4.29.22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4972" y="867836"/>
            <a:ext cx="3517783" cy="51914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363" name="What the entrance looks like"/>
          <p:cNvSpPr/>
          <p:nvPr/>
        </p:nvSpPr>
        <p:spPr>
          <a:xfrm>
            <a:off x="401681" y="298200"/>
            <a:ext cx="4247222" cy="795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170447" indent="-170447">
              <a:spcBef>
                <a:spcPts val="600"/>
              </a:spcBef>
              <a:buSzPct val="100000"/>
              <a:buChar char="•"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What the </a:t>
            </a:r>
            <a:r>
              <a:rPr>
                <a:solidFill>
                  <a:srgbClr val="FFFFFF"/>
                </a:solidFill>
              </a:rPr>
              <a:t>entrance</a:t>
            </a:r>
            <a:r>
              <a:t> looks like</a:t>
            </a:r>
          </a:p>
        </p:txBody>
      </p:sp>
      <p:pic>
        <p:nvPicPr>
          <p:cNvPr id="364" name="Graybar_Building_420Lexington.jpg" descr="Graybar_Building_420Lexingt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5768"/>
            <a:ext cx="9144000" cy="5187978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Graybar Building (Manhattan)"/>
          <p:cNvSpPr/>
          <p:nvPr/>
        </p:nvSpPr>
        <p:spPr>
          <a:xfrm>
            <a:off x="172133" y="6200425"/>
            <a:ext cx="3275966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Graybar Building (Manhattan)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How the windows are shaped, framed or accented"/>
          <p:cNvSpPr/>
          <p:nvPr/>
        </p:nvSpPr>
        <p:spPr>
          <a:xfrm>
            <a:off x="510688" y="417001"/>
            <a:ext cx="581344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DC9E1F"/>
              </a:buClr>
              <a:buSzPct val="100000"/>
              <a:buFont typeface="Arial"/>
              <a:buChar char="•"/>
              <a:defRPr sz="1800">
                <a:solidFill>
                  <a:srgbClr val="D6A8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How the </a:t>
            </a:r>
            <a:r>
              <a:rPr dirty="0">
                <a:solidFill>
                  <a:srgbClr val="FFFFFF"/>
                </a:solidFill>
              </a:rPr>
              <a:t>windows</a:t>
            </a:r>
            <a:r>
              <a:rPr dirty="0"/>
              <a:t> are shaped, framed</a:t>
            </a:r>
            <a:r>
              <a:rPr lang="en-US" dirty="0"/>
              <a:t>,</a:t>
            </a:r>
            <a:r>
              <a:rPr dirty="0"/>
              <a:t> or accented</a:t>
            </a:r>
          </a:p>
        </p:txBody>
      </p:sp>
      <p:pic>
        <p:nvPicPr>
          <p:cNvPr id="368" name="Screen Shot 2020-09-15 at 2.41.35 PM.png" descr="Screen Shot 2020-09-15 at 2.41.3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75" y="1068752"/>
            <a:ext cx="4688207" cy="47204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Screen Shot 2020-09-15 at 2.41.51 PM.png" descr="Screen Shot 2020-09-15 at 2.41.5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9964" y="1071100"/>
            <a:ext cx="3663566" cy="4715800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Daily News Building (Manhattan)"/>
          <p:cNvSpPr/>
          <p:nvPr/>
        </p:nvSpPr>
        <p:spPr>
          <a:xfrm>
            <a:off x="400733" y="5861759"/>
            <a:ext cx="3578459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Daily News Building (Manhattan)</a:t>
            </a:r>
          </a:p>
        </p:txBody>
      </p:sp>
      <p:pic>
        <p:nvPicPr>
          <p:cNvPr id="371" name="adsny_border_ws_single_color.png" descr="adsny_border_ws_single_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atterns on the walls (interior or exterior) or around doors"/>
          <p:cNvSpPr/>
          <p:nvPr/>
        </p:nvSpPr>
        <p:spPr>
          <a:xfrm>
            <a:off x="505161" y="306934"/>
            <a:ext cx="6395329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marL="170447" indent="-170447">
              <a:spcBef>
                <a:spcPts val="600"/>
              </a:spcBef>
              <a:buSzPct val="100000"/>
              <a:buChar char="•"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</a:t>
            </a:r>
            <a:r>
              <a:rPr>
                <a:solidFill>
                  <a:srgbClr val="FFFFFF"/>
                </a:solidFill>
              </a:rPr>
              <a:t>Patterns</a:t>
            </a:r>
            <a:r>
              <a:t> on the walls (interior or exterior) or around doors</a:t>
            </a:r>
          </a:p>
        </p:txBody>
      </p:sp>
      <p:pic>
        <p:nvPicPr>
          <p:cNvPr id="375" name="91753306_8c32a70fdd_b.jpg" descr="91753306_8c32a70fdd_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566" y="3236139"/>
            <a:ext cx="3860801" cy="289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Screen Shot 2020-10-04 at 6.25.39 PM.png" descr="Screen Shot 2020-10-04 at 6.25.3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11" y="970652"/>
            <a:ext cx="3893312" cy="4151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Screen Shot 2020-10-04 at 6.26.06 PM.png" descr="Screen Shot 2020-10-04 at 6.26.06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1642" y="982927"/>
            <a:ext cx="3888649" cy="2106351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The McGraw Hill Building (Manhattan)"/>
          <p:cNvSpPr/>
          <p:nvPr/>
        </p:nvSpPr>
        <p:spPr>
          <a:xfrm>
            <a:off x="504189" y="5257090"/>
            <a:ext cx="4139355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The McGraw Hill Building (Manhattan)</a:t>
            </a:r>
          </a:p>
        </p:txBody>
      </p:sp>
      <p:pic>
        <p:nvPicPr>
          <p:cNvPr id="379" name="adsny_border_ws_single_color.png" descr="adsny_border_ws_single_col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itle 1"/>
          <p:cNvSpPr>
            <a:spLocks noGrp="1"/>
          </p:cNvSpPr>
          <p:nvPr>
            <p:ph type="title"/>
          </p:nvPr>
        </p:nvSpPr>
        <p:spPr>
          <a:xfrm>
            <a:off x="200223" y="150167"/>
            <a:ext cx="8743554" cy="561033"/>
          </a:xfrm>
          <a:prstGeom prst="rect">
            <a:avLst/>
          </a:prstGeom>
        </p:spPr>
        <p:txBody>
          <a:bodyPr/>
          <a:lstStyle/>
          <a:p>
            <a:pPr defTabSz="877823">
              <a:defRPr sz="2880" spc="0">
                <a:solidFill>
                  <a:srgbClr val="D6A841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All buildings have </a:t>
            </a:r>
            <a:r>
              <a:rPr>
                <a:solidFill>
                  <a:srgbClr val="FFFFFF"/>
                </a:solidFill>
              </a:rPr>
              <a:t>STRUCTURE</a:t>
            </a:r>
            <a:r>
              <a:t> and </a:t>
            </a:r>
            <a:r>
              <a:rPr>
                <a:solidFill>
                  <a:srgbClr val="FFFFFF"/>
                </a:solidFill>
              </a:rPr>
              <a:t>design</a:t>
            </a:r>
            <a:r>
              <a:t>.</a:t>
            </a:r>
          </a:p>
        </p:txBody>
      </p:sp>
      <p:pic>
        <p:nvPicPr>
          <p:cNvPr id="104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22" y="838200"/>
            <a:ext cx="3555283" cy="5283200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TextBox 4"/>
          <p:cNvSpPr/>
          <p:nvPr/>
        </p:nvSpPr>
        <p:spPr>
          <a:xfrm>
            <a:off x="118797" y="6159253"/>
            <a:ext cx="3694098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Empire State Building (Manhattan)</a:t>
            </a:r>
          </a:p>
        </p:txBody>
      </p:sp>
      <p:sp>
        <p:nvSpPr>
          <p:cNvPr id="106" name="TextBox 6"/>
          <p:cNvSpPr/>
          <p:nvPr/>
        </p:nvSpPr>
        <p:spPr>
          <a:xfrm>
            <a:off x="7235825" y="65960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107" name="Empire State Building Cropped.png" descr="Empire State Building Cropp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9216" y="838200"/>
            <a:ext cx="5270562" cy="5283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adsny_border_ws_single_color.png" descr="adsny_border_ws_single_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119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384" name="Surface material"/>
          <p:cNvSpPr>
            <a:spLocks noGrp="1"/>
          </p:cNvSpPr>
          <p:nvPr>
            <p:ph type="title" idx="4294967295"/>
          </p:nvPr>
        </p:nvSpPr>
        <p:spPr>
          <a:xfrm>
            <a:off x="3595687" y="274637"/>
            <a:ext cx="4906963" cy="62230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Surface material</a:t>
            </a:r>
          </a:p>
        </p:txBody>
      </p:sp>
      <p:sp>
        <p:nvSpPr>
          <p:cNvPr id="385" name="The exterior of building can be made of various materials put on its surface. Examples include:…"/>
          <p:cNvSpPr>
            <a:spLocks noGrp="1"/>
          </p:cNvSpPr>
          <p:nvPr>
            <p:ph type="body" sz="half" idx="4294967295"/>
          </p:nvPr>
        </p:nvSpPr>
        <p:spPr>
          <a:xfrm>
            <a:off x="3798887" y="1007268"/>
            <a:ext cx="5110163" cy="48434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ClrTx/>
              <a:buSzTx/>
              <a:buFontTx/>
              <a:buNone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The </a:t>
            </a:r>
            <a:r>
              <a:rPr dirty="0">
                <a:solidFill>
                  <a:srgbClr val="FFFFFF"/>
                </a:solidFill>
              </a:rPr>
              <a:t>exterior</a:t>
            </a:r>
            <a:r>
              <a:rPr dirty="0"/>
              <a:t> of building can be made of various </a:t>
            </a:r>
            <a:r>
              <a:rPr dirty="0">
                <a:solidFill>
                  <a:srgbClr val="FFFFFF"/>
                </a:solidFill>
              </a:rPr>
              <a:t>materials </a:t>
            </a:r>
            <a:r>
              <a:rPr lang="en-US" dirty="0">
                <a:solidFill>
                  <a:srgbClr val="DC9E1F"/>
                </a:solidFill>
              </a:rPr>
              <a:t>applied to</a:t>
            </a:r>
            <a:r>
              <a:rPr dirty="0"/>
              <a:t> its </a:t>
            </a:r>
            <a:r>
              <a:rPr dirty="0">
                <a:solidFill>
                  <a:srgbClr val="FFFFFF"/>
                </a:solidFill>
              </a:rPr>
              <a:t>surface</a:t>
            </a:r>
            <a:r>
              <a:rPr dirty="0"/>
              <a:t>. </a:t>
            </a:r>
            <a:endParaRPr lang="en-US" dirty="0"/>
          </a:p>
          <a:p>
            <a:pPr marL="0" indent="0">
              <a:buClrTx/>
              <a:buSzTx/>
              <a:buFontTx/>
              <a:buNone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Examples include:</a:t>
            </a:r>
          </a:p>
          <a:p>
            <a:pPr marL="0" indent="0">
              <a:buClrTx/>
              <a:buSzTx/>
              <a:buFontTx/>
              <a:buNone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dirty="0">
              <a:solidFill>
                <a:srgbClr val="FFFFFF"/>
              </a:solidFill>
            </a:endParaRPr>
          </a:p>
          <a:p>
            <a:pPr marL="180473" indent="-180473">
              <a:buClrTx/>
              <a:buFontTx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>
                <a:solidFill>
                  <a:srgbClr val="FFFFFF"/>
                </a:solidFill>
              </a:rPr>
              <a:t>Brick</a:t>
            </a:r>
          </a:p>
          <a:p>
            <a:pPr marL="180473" indent="-180473">
              <a:buClrTx/>
              <a:buFontTx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>
                <a:solidFill>
                  <a:srgbClr val="FFFFFF"/>
                </a:solidFill>
              </a:rPr>
              <a:t>Metal</a:t>
            </a:r>
          </a:p>
          <a:p>
            <a:pPr marL="180473" indent="-180473">
              <a:buClrTx/>
              <a:buFontTx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>
                <a:solidFill>
                  <a:srgbClr val="FFFFFF"/>
                </a:solidFill>
              </a:rPr>
              <a:t>Stone</a:t>
            </a:r>
          </a:p>
          <a:p>
            <a:pPr marL="180473" indent="-180473">
              <a:buClrTx/>
              <a:buFontTx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>
                <a:solidFill>
                  <a:srgbClr val="FFFFFF"/>
                </a:solidFill>
              </a:rPr>
              <a:t>Glass</a:t>
            </a:r>
          </a:p>
        </p:txBody>
      </p:sp>
      <p:pic>
        <p:nvPicPr>
          <p:cNvPr id="386" name="10872031593_ab282750ed.jpeg" descr="10872031593_ab282750ed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50" y="420687"/>
            <a:ext cx="2841625" cy="5529263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29 Broadway (Manhattan)"/>
          <p:cNvSpPr/>
          <p:nvPr/>
        </p:nvSpPr>
        <p:spPr>
          <a:xfrm>
            <a:off x="554863" y="5940954"/>
            <a:ext cx="3014599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29 Broadway (Manhattan)</a:t>
            </a:r>
          </a:p>
        </p:txBody>
      </p:sp>
      <p:sp>
        <p:nvSpPr>
          <p:cNvPr id="388" name="Let’s take a look at these materials…"/>
          <p:cNvSpPr/>
          <p:nvPr/>
        </p:nvSpPr>
        <p:spPr>
          <a:xfrm>
            <a:off x="3805728" y="4160763"/>
            <a:ext cx="3911425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600"/>
              </a:spcBef>
              <a:defRPr sz="1800">
                <a:solidFill>
                  <a:srgbClr val="D6A841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Let’s take a look at these materials…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" grpId="0" build="p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Brick can be a surface material."/>
          <p:cNvSpPr/>
          <p:nvPr/>
        </p:nvSpPr>
        <p:spPr>
          <a:xfrm>
            <a:off x="5124412" y="281189"/>
            <a:ext cx="3412143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spcBef>
                <a:spcPts val="600"/>
              </a:spcBef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FFFFFF"/>
                </a:solidFill>
              </a:rPr>
              <a:t>Brick</a:t>
            </a:r>
            <a:r>
              <a:t> can be a surface material.</a:t>
            </a:r>
          </a:p>
        </p:txBody>
      </p:sp>
      <p:pic>
        <p:nvPicPr>
          <p:cNvPr id="391" name="the-ardsley-320-central-park-west.jpg" descr="the-ardsley-320-central-park-wes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48" y="397584"/>
            <a:ext cx="4736588" cy="6062832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The Ardsley (Manhattan)"/>
          <p:cNvSpPr/>
          <p:nvPr/>
        </p:nvSpPr>
        <p:spPr>
          <a:xfrm>
            <a:off x="5192866" y="6098825"/>
            <a:ext cx="2695648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The Ardsley (Manhattan)</a:t>
            </a:r>
          </a:p>
        </p:txBody>
      </p:sp>
      <p:pic>
        <p:nvPicPr>
          <p:cNvPr id="393" name="693092000005.jpg.jp2" descr="693092000005.jpg.jp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074" y="1744964"/>
            <a:ext cx="3262820" cy="3368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adsny_border_ws_single_color.png" descr="adsny_border_ws_single_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395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bricks.jpg" descr="brick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730" y="330525"/>
            <a:ext cx="3064040" cy="2711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adsny_border_ws_single_color.png" descr="adsny_border_ws_singl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400" name="Bricks comes in many different colors."/>
          <p:cNvSpPr/>
          <p:nvPr/>
        </p:nvSpPr>
        <p:spPr>
          <a:xfrm>
            <a:off x="3695662" y="1138163"/>
            <a:ext cx="4006860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spcBef>
                <a:spcPts val="600"/>
              </a:spcBef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FFFFFF"/>
                </a:solidFill>
              </a:rPr>
              <a:t>Bricks</a:t>
            </a:r>
            <a:r>
              <a:t> comes in many different colors.</a:t>
            </a:r>
          </a:p>
        </p:txBody>
      </p:sp>
      <p:sp>
        <p:nvSpPr>
          <p:cNvPr id="401" name="Bricks can be rotated different ways and make all kinds of patterns."/>
          <p:cNvSpPr/>
          <p:nvPr/>
        </p:nvSpPr>
        <p:spPr>
          <a:xfrm>
            <a:off x="3695662" y="1769555"/>
            <a:ext cx="5042543" cy="719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600"/>
              </a:spcBef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FFFFFF"/>
                </a:solidFill>
              </a:rPr>
              <a:t>Bricks</a:t>
            </a:r>
            <a:r>
              <a:t> can be </a:t>
            </a:r>
            <a:r>
              <a:rPr>
                <a:solidFill>
                  <a:srgbClr val="FFFFFF"/>
                </a:solidFill>
              </a:rPr>
              <a:t>rotated</a:t>
            </a:r>
            <a:r>
              <a:t> different ways and make all kinds of </a:t>
            </a:r>
            <a:r>
              <a:rPr>
                <a:solidFill>
                  <a:srgbClr val="FFFFFF"/>
                </a:solidFill>
              </a:rPr>
              <a:t>patterns</a:t>
            </a:r>
            <a:r>
              <a:t>.</a:t>
            </a:r>
          </a:p>
        </p:txBody>
      </p:sp>
      <p:pic>
        <p:nvPicPr>
          <p:cNvPr id="402" name="unnamed.jpg" descr="unname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219" y="3135432"/>
            <a:ext cx="4818251" cy="319962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Screen Shot 2020-10-04 at 5.42.10 PM.png" descr="Screen Shot 2020-10-04 at 5.42.10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1387" y="3135432"/>
            <a:ext cx="3335413" cy="31996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Metal can be a surface material."/>
          <p:cNvSpPr/>
          <p:nvPr/>
        </p:nvSpPr>
        <p:spPr>
          <a:xfrm>
            <a:off x="6608195" y="1995505"/>
            <a:ext cx="2004920" cy="719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600"/>
              </a:spcBef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FFFFFF"/>
                </a:solidFill>
              </a:rPr>
              <a:t>Metal </a:t>
            </a:r>
            <a:r>
              <a:t>can be a surface material.</a:t>
            </a:r>
          </a:p>
        </p:txBody>
      </p:sp>
      <p:pic>
        <p:nvPicPr>
          <p:cNvPr id="406" name="Art-Deco-Brill-Building-NYC-Untapped-Cities1.jpg" descr="Art-Deco-Brill-Building-NYC-Untapped-Cities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527" y="731830"/>
            <a:ext cx="6105147" cy="5394340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The Brill Building (Manhattan)"/>
          <p:cNvSpPr/>
          <p:nvPr/>
        </p:nvSpPr>
        <p:spPr>
          <a:xfrm>
            <a:off x="206000" y="6149625"/>
            <a:ext cx="3204082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The Brill Building (Manhattan)</a:t>
            </a:r>
          </a:p>
        </p:txBody>
      </p:sp>
      <p:pic>
        <p:nvPicPr>
          <p:cNvPr id="408" name="shopping.jpeg" descr="shopping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841" y="2884652"/>
            <a:ext cx="2189627" cy="2189627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" name="adsny_border_ws_single_color.png" descr="adsny_border_ws_single_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410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tone can be a surface material."/>
          <p:cNvSpPr/>
          <p:nvPr/>
        </p:nvSpPr>
        <p:spPr>
          <a:xfrm>
            <a:off x="4731689" y="442401"/>
            <a:ext cx="3853961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600"/>
              </a:spcBef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FFFFFF"/>
                </a:solidFill>
              </a:rPr>
              <a:t>Stone </a:t>
            </a:r>
            <a:r>
              <a:t>can be a surface material.</a:t>
            </a:r>
          </a:p>
        </p:txBody>
      </p:sp>
      <p:pic>
        <p:nvPicPr>
          <p:cNvPr id="413" name="el-dorado-new-york-ny-primary-photo.jpg" descr="el-dorado-new-york-ny-primary-phot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25" y="145911"/>
            <a:ext cx="4345005" cy="6066610"/>
          </a:xfrm>
          <a:prstGeom prst="rect">
            <a:avLst/>
          </a:prstGeom>
          <a:ln w="12700">
            <a:miter lim="400000"/>
          </a:ln>
        </p:spPr>
      </p:pic>
      <p:sp>
        <p:nvSpPr>
          <p:cNvPr id="414" name="The Eldorado (Manhattan)"/>
          <p:cNvSpPr/>
          <p:nvPr/>
        </p:nvSpPr>
        <p:spPr>
          <a:xfrm>
            <a:off x="138266" y="6230059"/>
            <a:ext cx="2864978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The Eldorado (Manhattan)</a:t>
            </a:r>
          </a:p>
        </p:txBody>
      </p:sp>
      <p:pic>
        <p:nvPicPr>
          <p:cNvPr id="415" name="adsny_border_ws_single_color.png" descr="adsny_border_ws_singl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417" name="IMG_5245-1030x773.png" descr="IMG_5245-1030x77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0716" y="399123"/>
            <a:ext cx="4035907" cy="302889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8" name="small-beach-pebble-mix-1.jpg" descr="small-beach-pebble-mix-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7594" y="3013670"/>
            <a:ext cx="2942151" cy="29421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422" name="Sometimes other materials are made to look like stone (cast stone), but they are not real stone. Concrete is often made to look like stone."/>
          <p:cNvSpPr/>
          <p:nvPr/>
        </p:nvSpPr>
        <p:spPr>
          <a:xfrm>
            <a:off x="449867" y="495317"/>
            <a:ext cx="8244266" cy="719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600"/>
              </a:spcBef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Sometimes other materials are made to look like stone (</a:t>
            </a:r>
            <a:r>
              <a:rPr>
                <a:solidFill>
                  <a:srgbClr val="FFFFFF"/>
                </a:solidFill>
              </a:rPr>
              <a:t>cast stone</a:t>
            </a:r>
            <a:r>
              <a:t>), but they are not real stone. </a:t>
            </a:r>
            <a:r>
              <a:rPr>
                <a:solidFill>
                  <a:srgbClr val="FFFFFF"/>
                </a:solidFill>
              </a:rPr>
              <a:t>Concrete</a:t>
            </a:r>
            <a:r>
              <a:t> is often made to look like stone.</a:t>
            </a:r>
          </a:p>
        </p:txBody>
      </p:sp>
      <p:pic>
        <p:nvPicPr>
          <p:cNvPr id="423" name="Screen Shot 2020-10-04 at 6.39.10 PM.png" descr="Screen Shot 2020-10-04 at 6.39.1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27" y="1715623"/>
            <a:ext cx="4965848" cy="3697688"/>
          </a:xfrm>
          <a:prstGeom prst="rect">
            <a:avLst/>
          </a:prstGeom>
          <a:ln w="12700">
            <a:miter lim="400000"/>
          </a:ln>
        </p:spPr>
      </p:pic>
      <p:sp>
        <p:nvSpPr>
          <p:cNvPr id="424" name="181st St. Subway Station (Manhattan)"/>
          <p:cNvSpPr/>
          <p:nvPr/>
        </p:nvSpPr>
        <p:spPr>
          <a:xfrm>
            <a:off x="460000" y="5559674"/>
            <a:ext cx="4049835" cy="402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181st St. Subway Station (Manhattan)</a:t>
            </a:r>
          </a:p>
        </p:txBody>
      </p:sp>
      <p:pic>
        <p:nvPicPr>
          <p:cNvPr id="425" name="Screen Shot 2020-10-04 at 6.42.45 PM.png" descr="Screen Shot 2020-10-04 at 6.42.4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4185" y="3893377"/>
            <a:ext cx="3259696" cy="2188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Разгрузка_бетона_с_автосамосвалом___Unloading_of_Fresh_Concrete_from_Dump-Truck.jpg" descr="Разгрузка_бетона_с_автосамосвалом___Unloading_of_Fresh_Concrete_from_Dump-Truck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7675" y="1722900"/>
            <a:ext cx="3272716" cy="20356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3620D52-2562-E048-B6AD-75EE86E328A5}"/>
              </a:ext>
            </a:extLst>
          </p:cNvPr>
          <p:cNvGrpSpPr/>
          <p:nvPr/>
        </p:nvGrpSpPr>
        <p:grpSpPr>
          <a:xfrm>
            <a:off x="848916" y="1909179"/>
            <a:ext cx="4269622" cy="3111386"/>
            <a:chOff x="848916" y="1909179"/>
            <a:chExt cx="4269622" cy="311138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3649BD0-2112-A544-A727-0667021252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1504" y="2772089"/>
              <a:ext cx="1030358" cy="615220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CE2FADC-FC2D-B846-B375-746AAC7B80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8916" y="3387309"/>
              <a:ext cx="12588" cy="1633256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538BA38-95BE-EA49-9488-50D4EC1084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8916" y="4944451"/>
              <a:ext cx="4269622" cy="76114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D8B6A5A-122A-8640-A4AE-3B24DF8720E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91862" y="2772089"/>
              <a:ext cx="798786" cy="444400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0F8C78E-FDDD-B548-B6DB-8489E1335C6D}"/>
                </a:ext>
              </a:extLst>
            </p:cNvPr>
            <p:cNvCxnSpPr>
              <a:cxnSpLocks/>
            </p:cNvCxnSpPr>
            <p:nvPr/>
          </p:nvCxnSpPr>
          <p:spPr>
            <a:xfrm>
              <a:off x="2690648" y="2022640"/>
              <a:ext cx="0" cy="1193849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8CF179C-A691-0940-B859-B436FD31617D}"/>
                </a:ext>
              </a:extLst>
            </p:cNvPr>
            <p:cNvCxnSpPr>
              <a:cxnSpLocks/>
            </p:cNvCxnSpPr>
            <p:nvPr/>
          </p:nvCxnSpPr>
          <p:spPr>
            <a:xfrm>
              <a:off x="3326524" y="2022640"/>
              <a:ext cx="0" cy="1193849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42E5190-01E5-364C-ABFD-6E720E1DA941}"/>
                </a:ext>
              </a:extLst>
            </p:cNvPr>
            <p:cNvCxnSpPr>
              <a:cxnSpLocks/>
            </p:cNvCxnSpPr>
            <p:nvPr/>
          </p:nvCxnSpPr>
          <p:spPr>
            <a:xfrm>
              <a:off x="3006362" y="1909179"/>
              <a:ext cx="320162" cy="113461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A39A0CF-0212-3C4D-B8AB-21F6346E17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88425" y="1909179"/>
              <a:ext cx="317937" cy="113461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B0F9D46-0DAB-9D47-84CC-AD91C06C9A2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69585" y="2772089"/>
              <a:ext cx="1048953" cy="539106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C45FD72-2A79-5F47-8B87-3BC06FB74C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26524" y="2772089"/>
              <a:ext cx="743059" cy="455506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D050FB8-A097-0D4F-9819-552E951C27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02770" y="3311195"/>
              <a:ext cx="12588" cy="1633256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lass can be a surface material.—and it can come in lots of colors, not just clear!"/>
          <p:cNvSpPr/>
          <p:nvPr/>
        </p:nvSpPr>
        <p:spPr>
          <a:xfrm>
            <a:off x="6303395" y="594801"/>
            <a:ext cx="1974373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600"/>
              </a:spcBef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>
                <a:solidFill>
                  <a:srgbClr val="FFFFFF"/>
                </a:solidFill>
              </a:rPr>
              <a:t>Glass </a:t>
            </a:r>
            <a:r>
              <a:rPr dirty="0"/>
              <a:t>can be a surface material</a:t>
            </a:r>
            <a:r>
              <a:rPr lang="en-US" dirty="0"/>
              <a:t> </a:t>
            </a:r>
            <a:r>
              <a:rPr dirty="0"/>
              <a:t>and it can come in lots of colors, not just clear!</a:t>
            </a:r>
          </a:p>
        </p:txBody>
      </p:sp>
      <p:sp>
        <p:nvSpPr>
          <p:cNvPr id="429" name="One Wall Street (Manhattan)"/>
          <p:cNvSpPr/>
          <p:nvPr/>
        </p:nvSpPr>
        <p:spPr>
          <a:xfrm>
            <a:off x="307600" y="5641625"/>
            <a:ext cx="3154299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One Wall Street (Manhattan)</a:t>
            </a:r>
          </a:p>
        </p:txBody>
      </p:sp>
      <p:pic>
        <p:nvPicPr>
          <p:cNvPr id="430" name="MP_OWS_Red_RoomE-2-1024x954.jpg" descr="MP_OWS_Red_RoomE-2-1024x95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04" y="598454"/>
            <a:ext cx="5825007" cy="4911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1" name="adsny_border_ws_single_color.png" descr="adsny_border_ws_singl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433" name="unnamed-2.jpg" descr="unnamed-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7257" y="3573264"/>
            <a:ext cx="2697196" cy="26971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436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437" name="But glass can also be used to make lots of windows that look like walls of glass."/>
          <p:cNvSpPr/>
          <p:nvPr/>
        </p:nvSpPr>
        <p:spPr>
          <a:xfrm>
            <a:off x="357244" y="501667"/>
            <a:ext cx="8429512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600"/>
              </a:spcBef>
              <a:defRPr sz="1800">
                <a:solidFill>
                  <a:srgbClr val="D6A841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But glass can also be used to make lots of windows that look like walls of glass.</a:t>
            </a:r>
          </a:p>
        </p:txBody>
      </p:sp>
      <p:pic>
        <p:nvPicPr>
          <p:cNvPr id="438" name="Screen-Shot-2013-11-21-at-3.36.38-PM.png" descr="Screen-Shot-2013-11-21-at-3.36.38-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73" y="1168702"/>
            <a:ext cx="6368299" cy="5275699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Steiner Studios…"/>
          <p:cNvSpPr/>
          <p:nvPr/>
        </p:nvSpPr>
        <p:spPr>
          <a:xfrm>
            <a:off x="6968290" y="3711819"/>
            <a:ext cx="1679345" cy="719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Steiner Studios </a:t>
            </a:r>
          </a:p>
          <a:p>
            <a: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(Brooklyn)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ometimes glass is made into big, thick blocks called glass bricks."/>
          <p:cNvSpPr/>
          <p:nvPr/>
        </p:nvSpPr>
        <p:spPr>
          <a:xfrm>
            <a:off x="416349" y="163001"/>
            <a:ext cx="7692085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600"/>
              </a:spcBef>
              <a:defRPr sz="1800">
                <a:solidFill>
                  <a:srgbClr val="D6A841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Sometimes glass is made into big, thick blocks called </a:t>
            </a:r>
            <a:r>
              <a:rPr>
                <a:solidFill>
                  <a:srgbClr val="FFFFFF"/>
                </a:solidFill>
              </a:rPr>
              <a:t>glass bricks</a:t>
            </a:r>
            <a:r>
              <a:t>.</a:t>
            </a:r>
          </a:p>
        </p:txBody>
      </p:sp>
      <p:pic>
        <p:nvPicPr>
          <p:cNvPr id="442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443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444" name="Screen Shot 2020-09-09 at 11.51.37 AM.png" descr="Screen Shot 2020-09-09 at 11.51.37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62" y="680861"/>
            <a:ext cx="3515546" cy="5802647"/>
          </a:xfrm>
          <a:prstGeom prst="rect">
            <a:avLst/>
          </a:prstGeom>
          <a:ln w="12700">
            <a:miter lim="400000"/>
          </a:ln>
        </p:spPr>
      </p:pic>
      <p:sp>
        <p:nvSpPr>
          <p:cNvPr id="445" name="William Lescaze House (Manhattan)"/>
          <p:cNvSpPr/>
          <p:nvPr/>
        </p:nvSpPr>
        <p:spPr>
          <a:xfrm>
            <a:off x="4130959" y="5916276"/>
            <a:ext cx="3873697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William Lescaze House (Manhattan)</a:t>
            </a:r>
          </a:p>
        </p:txBody>
      </p:sp>
      <p:pic>
        <p:nvPicPr>
          <p:cNvPr id="446" name="Screen Shot 2020-09-09 at 11.53.57 AM.png" descr="Screen Shot 2020-09-09 at 11.53.57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458" y="1535082"/>
            <a:ext cx="3833441" cy="36652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6"/>
            <a:ext cx="9144000" cy="257177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TextBox 2"/>
          <p:cNvSpPr/>
          <p:nvPr/>
        </p:nvSpPr>
        <p:spPr>
          <a:xfrm>
            <a:off x="7185025" y="6430962"/>
            <a:ext cx="1836721" cy="23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9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186" name="Can you name some of the materials…"/>
          <p:cNvSpPr/>
          <p:nvPr/>
        </p:nvSpPr>
        <p:spPr>
          <a:xfrm>
            <a:off x="237500" y="100687"/>
            <a:ext cx="8668999" cy="1222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spcBef>
                <a:spcPts val="600"/>
              </a:spcBef>
              <a:defRPr sz="32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Can you name some of the materials </a:t>
            </a:r>
          </a:p>
          <a:p>
            <a:pPr algn="ctr">
              <a:spcBef>
                <a:spcPts val="600"/>
              </a:spcBef>
              <a:defRPr sz="32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in this Art Deco building?</a:t>
            </a:r>
          </a:p>
        </p:txBody>
      </p:sp>
      <p:sp>
        <p:nvSpPr>
          <p:cNvPr id="187" name="Steiner Studios…"/>
          <p:cNvSpPr/>
          <p:nvPr/>
        </p:nvSpPr>
        <p:spPr>
          <a:xfrm>
            <a:off x="948762" y="6269268"/>
            <a:ext cx="2961004" cy="402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Stella Tower (Manhattan)</a:t>
            </a:r>
          </a:p>
        </p:txBody>
      </p:sp>
      <p:pic>
        <p:nvPicPr>
          <p:cNvPr id="188" name="236d06810b9877da088a739628dfd6e3.jpg" descr="236d06810b9877da088a739628dfd6e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800" y="1317560"/>
            <a:ext cx="3925560" cy="4916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221949251.jpg" descr="22194925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326" y="1301162"/>
            <a:ext cx="3277876" cy="491681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83992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Internal structure includes the parts of a building that:…"/>
          <p:cNvSpPr>
            <a:spLocks noGrp="1"/>
          </p:cNvSpPr>
          <p:nvPr>
            <p:ph type="body" sz="half" idx="1"/>
          </p:nvPr>
        </p:nvSpPr>
        <p:spPr>
          <a:xfrm>
            <a:off x="457613" y="272144"/>
            <a:ext cx="2457021" cy="5144657"/>
          </a:xfrm>
          <a:prstGeom prst="rect">
            <a:avLst/>
          </a:prstGeom>
        </p:spPr>
        <p:txBody>
          <a:bodyPr anchor="t"/>
          <a:lstStyle/>
          <a:p>
            <a:pPr>
              <a:buClr>
                <a:srgbClr val="DC9E1F"/>
              </a:buClr>
              <a:buFont typeface="Arial"/>
              <a:defRPr sz="1800" spc="0">
                <a:latin typeface="Futura"/>
                <a:ea typeface="Futura"/>
                <a:cs typeface="Futura"/>
                <a:sym typeface="Futura"/>
              </a:defRPr>
            </a:pPr>
            <a:r>
              <a:t>Internal structure includes the parts of a building that:</a:t>
            </a:r>
            <a:endParaRPr spc="30"/>
          </a:p>
          <a:p>
            <a:pPr marL="342900" indent="-342900">
              <a:buClr>
                <a:srgbClr val="DC9E1F"/>
              </a:buClr>
              <a:buSzPct val="100000"/>
              <a:buFont typeface="Arial"/>
              <a:buChar char="•"/>
              <a:defRPr sz="1800" spc="0">
                <a:latin typeface="Futura"/>
                <a:ea typeface="Futura"/>
                <a:cs typeface="Futura"/>
                <a:sym typeface="Futura"/>
              </a:defRPr>
            </a:pPr>
            <a:r>
              <a:rPr spc="30"/>
              <a:t>g</a:t>
            </a:r>
            <a:r>
              <a:t>ive it </a:t>
            </a:r>
            <a:r>
              <a:rPr>
                <a:solidFill>
                  <a:srgbClr val="FFFFFF"/>
                </a:solidFill>
              </a:rPr>
              <a:t>support </a:t>
            </a:r>
          </a:p>
          <a:p>
            <a:pPr marL="342900" indent="-342900">
              <a:buClr>
                <a:srgbClr val="DC9E1F"/>
              </a:buClr>
              <a:buSzPct val="100000"/>
              <a:buFont typeface="Arial"/>
              <a:buChar char="•"/>
              <a:defRPr sz="1800" spc="0">
                <a:latin typeface="Futura"/>
                <a:ea typeface="Futura"/>
                <a:cs typeface="Futura"/>
                <a:sym typeface="Futura"/>
              </a:defRPr>
            </a:pPr>
            <a:r>
              <a:t>keep it </a:t>
            </a:r>
            <a:r>
              <a:rPr>
                <a:solidFill>
                  <a:srgbClr val="FFFFFF"/>
                </a:solidFill>
              </a:rPr>
              <a:t>standing </a:t>
            </a:r>
          </a:p>
          <a:p>
            <a:pPr marL="342900" indent="-342900">
              <a:buClr>
                <a:srgbClr val="DC9E1F"/>
              </a:buClr>
              <a:buSzPct val="100000"/>
              <a:buFont typeface="Arial"/>
              <a:buChar char="•"/>
              <a:defRPr sz="1800" spc="0">
                <a:latin typeface="Futura"/>
                <a:ea typeface="Futura"/>
                <a:cs typeface="Futura"/>
                <a:sym typeface="Futura"/>
              </a:defRPr>
            </a:pPr>
            <a:r>
              <a:t>make it </a:t>
            </a:r>
            <a:r>
              <a:rPr>
                <a:solidFill>
                  <a:srgbClr val="FFFFFF"/>
                </a:solidFill>
              </a:rPr>
              <a:t>function</a:t>
            </a:r>
          </a:p>
        </p:txBody>
      </p:sp>
      <p:sp>
        <p:nvSpPr>
          <p:cNvPr id="112" name="TextBox 4"/>
          <p:cNvSpPr/>
          <p:nvPr/>
        </p:nvSpPr>
        <p:spPr>
          <a:xfrm>
            <a:off x="3099063" y="6266171"/>
            <a:ext cx="3243485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Chrysler Building (Manhattan)</a:t>
            </a:r>
          </a:p>
        </p:txBody>
      </p:sp>
      <p:sp>
        <p:nvSpPr>
          <p:cNvPr id="113" name="TextBox 2"/>
          <p:cNvSpPr/>
          <p:nvPr/>
        </p:nvSpPr>
        <p:spPr>
          <a:xfrm>
            <a:off x="7235825" y="66087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114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9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116" name="b1005aa232962e61d6331ec845115c17c4a67f52.jpg" descr="b1005aa232962e61d6331ec845115c17c4a67f5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474" y="326661"/>
            <a:ext cx="5753033" cy="5962010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Line"/>
          <p:cNvSpPr/>
          <p:nvPr/>
        </p:nvSpPr>
        <p:spPr>
          <a:xfrm flipV="1">
            <a:off x="4990619" y="2370725"/>
            <a:ext cx="1" cy="3173846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pPr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8" name="Line"/>
          <p:cNvSpPr/>
          <p:nvPr/>
        </p:nvSpPr>
        <p:spPr>
          <a:xfrm flipV="1">
            <a:off x="7813675" y="2370725"/>
            <a:ext cx="0" cy="3173846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pPr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9" name="Line"/>
          <p:cNvSpPr/>
          <p:nvPr/>
        </p:nvSpPr>
        <p:spPr>
          <a:xfrm>
            <a:off x="4954216" y="2367556"/>
            <a:ext cx="2884690" cy="1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pPr>
              <a:defRPr sz="18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20" name="Line"/>
          <p:cNvSpPr/>
          <p:nvPr/>
        </p:nvSpPr>
        <p:spPr>
          <a:xfrm>
            <a:off x="4966916" y="5536827"/>
            <a:ext cx="2884690" cy="1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pPr>
              <a:defRPr sz="18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build="p" animBg="1" advAuto="0"/>
      <p:bldP spid="117" grpId="0" animBg="1" advAuto="0"/>
      <p:bldP spid="118" grpId="0" animBg="1" advAuto="0"/>
      <p:bldP spid="119" grpId="0" animBg="1" advAuto="0"/>
      <p:bldP spid="120" grpId="0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Common Deco Surface Materials Are:"/>
          <p:cNvSpPr>
            <a:spLocks noGrp="1"/>
          </p:cNvSpPr>
          <p:nvPr>
            <p:ph type="title" idx="4294967295"/>
          </p:nvPr>
        </p:nvSpPr>
        <p:spPr>
          <a:xfrm>
            <a:off x="95249" y="76199"/>
            <a:ext cx="8994777" cy="64293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Common Deco Surface Materials Are:</a:t>
            </a:r>
          </a:p>
        </p:txBody>
      </p:sp>
      <p:sp>
        <p:nvSpPr>
          <p:cNvPr id="449" name="Limestone – a smooth stone often made into large blocks with a very smooth surface."/>
          <p:cNvSpPr>
            <a:spLocks noGrp="1"/>
          </p:cNvSpPr>
          <p:nvPr>
            <p:ph type="body" sz="quarter" idx="4294967295"/>
          </p:nvPr>
        </p:nvSpPr>
        <p:spPr>
          <a:xfrm>
            <a:off x="395287" y="820243"/>
            <a:ext cx="8394700" cy="719632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buSzTx/>
              <a:buNone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FFFFFF"/>
                </a:solidFill>
              </a:rPr>
              <a:t>Limestone</a:t>
            </a:r>
            <a:r>
              <a:t> – a smooth </a:t>
            </a:r>
            <a:r>
              <a:rPr>
                <a:solidFill>
                  <a:srgbClr val="FFFFFF"/>
                </a:solidFill>
              </a:rPr>
              <a:t>stone</a:t>
            </a:r>
            <a:r>
              <a:t> often made into large </a:t>
            </a:r>
            <a:r>
              <a:rPr>
                <a:solidFill>
                  <a:srgbClr val="FFFFFF"/>
                </a:solidFill>
              </a:rPr>
              <a:t>blocks</a:t>
            </a:r>
            <a:r>
              <a:t> with a very </a:t>
            </a:r>
            <a:r>
              <a:rPr>
                <a:solidFill>
                  <a:srgbClr val="FFFFFF"/>
                </a:solidFill>
              </a:rPr>
              <a:t>smooth surface</a:t>
            </a:r>
            <a:r>
              <a:t>.</a:t>
            </a:r>
          </a:p>
        </p:txBody>
      </p:sp>
      <p:pic>
        <p:nvPicPr>
          <p:cNvPr id="450" name="NYC 8 Brooklyn Public Library.jpeg" descr="NYC 8 Brooklyn Public Library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" y="1733177"/>
            <a:ext cx="5767402" cy="3851774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Brooklyn Public Library (Brooklyn)"/>
          <p:cNvSpPr/>
          <p:nvPr/>
        </p:nvSpPr>
        <p:spPr>
          <a:xfrm>
            <a:off x="369887" y="5585821"/>
            <a:ext cx="3948113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Brooklyn Public Library (Brooklyn)</a:t>
            </a:r>
          </a:p>
        </p:txBody>
      </p:sp>
      <p:pic>
        <p:nvPicPr>
          <p:cNvPr id="452" name="adsny_border_ws_single_color.png" descr="adsny_border_ws_singl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454" name="617HKvsSFvL._SL1132_.jpg" descr="617HKvsSFvL._SL1132_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0143" y="4525083"/>
            <a:ext cx="2243879" cy="1858043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Limestone"/>
          <p:cNvSpPr/>
          <p:nvPr/>
        </p:nvSpPr>
        <p:spPr>
          <a:xfrm>
            <a:off x="6719219" y="4113214"/>
            <a:ext cx="1115763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600"/>
              </a:spcBef>
              <a:buClr>
                <a:srgbClr val="DC9E1F"/>
              </a:buClr>
              <a:buFont typeface="Arial"/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>
              <a:defRPr>
                <a:solidFill>
                  <a:srgbClr val="DC9E1F"/>
                </a:solidFill>
              </a:defRPr>
            </a:pPr>
            <a:r>
              <a:rPr>
                <a:solidFill>
                  <a:srgbClr val="FFFFFF"/>
                </a:solidFill>
              </a:rPr>
              <a:t>Limestone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9" grpId="0" build="p" animBg="1" advAuto="0"/>
      <p:bldP spid="450" grpId="0" animBg="1" advAuto="0"/>
      <p:bldP spid="451" grpId="0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© Art Deco Society of New York"/>
          <p:cNvSpPr/>
          <p:nvPr/>
        </p:nvSpPr>
        <p:spPr>
          <a:xfrm>
            <a:off x="7235825" y="6596062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458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459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460" name="A_8036_resize-1154x740.jpeg" descr="A_8036_resize-1154x74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" y="1261366"/>
            <a:ext cx="5804976" cy="3721214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Granite – a natural stone that could be highly polished to make a very luxurious surface."/>
          <p:cNvSpPr/>
          <p:nvPr/>
        </p:nvSpPr>
        <p:spPr>
          <a:xfrm>
            <a:off x="190500" y="209550"/>
            <a:ext cx="8763000" cy="752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>
            <a:normAutofit/>
          </a:bodyPr>
          <a:lstStyle/>
          <a:p>
            <a:pPr>
              <a:spcBef>
                <a:spcPts val="600"/>
              </a:spcBef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FFFFFF"/>
                </a:solidFill>
              </a:rPr>
              <a:t>Granite</a:t>
            </a:r>
            <a:r>
              <a:t> – a natural </a:t>
            </a:r>
            <a:r>
              <a:rPr>
                <a:solidFill>
                  <a:srgbClr val="FFFFFF"/>
                </a:solidFill>
              </a:rPr>
              <a:t>stone</a:t>
            </a:r>
            <a:r>
              <a:t> that could be </a:t>
            </a:r>
            <a:r>
              <a:rPr>
                <a:solidFill>
                  <a:srgbClr val="FFFFFF"/>
                </a:solidFill>
              </a:rPr>
              <a:t>highly polished </a:t>
            </a:r>
            <a:r>
              <a:t>to make a very luxurious surface.</a:t>
            </a:r>
          </a:p>
        </p:txBody>
      </p:sp>
      <p:sp>
        <p:nvSpPr>
          <p:cNvPr id="462" name="275 Madison Avenue (Manhattan)"/>
          <p:cNvSpPr/>
          <p:nvPr/>
        </p:nvSpPr>
        <p:spPr>
          <a:xfrm>
            <a:off x="165100" y="5003006"/>
            <a:ext cx="4286250" cy="719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275 Madison Avenue (Manhattan)</a:t>
            </a:r>
          </a:p>
        </p:txBody>
      </p:sp>
      <p:pic>
        <p:nvPicPr>
          <p:cNvPr id="463" name="Granite1_hero_0.jpg" descr="Granite1_hero_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534" y="4486832"/>
            <a:ext cx="2333782" cy="1890258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Granite rock"/>
          <p:cNvSpPr/>
          <p:nvPr/>
        </p:nvSpPr>
        <p:spPr>
          <a:xfrm>
            <a:off x="7397830" y="4030828"/>
            <a:ext cx="1411112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Granite rock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 advAuto="0"/>
      <p:bldP spid="461" grpId="0" build="p" animBg="1" advAuto="0"/>
      <p:bldP spid="462" grpId="0" animBg="1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DECORATIVE SURFACE MATERIALS"/>
          <p:cNvSpPr/>
          <p:nvPr/>
        </p:nvSpPr>
        <p:spPr>
          <a:xfrm>
            <a:off x="609600" y="284202"/>
            <a:ext cx="7924800" cy="612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3200">
                <a:solidFill>
                  <a:srgbClr val="F2F2F2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DECORATIVE SURFACE MATERIALS</a:t>
            </a:r>
          </a:p>
        </p:txBody>
      </p:sp>
      <p:sp>
        <p:nvSpPr>
          <p:cNvPr id="467" name="Surface materials like limestone and granite are often used for a large part of a building’s exterior."/>
          <p:cNvSpPr/>
          <p:nvPr/>
        </p:nvSpPr>
        <p:spPr>
          <a:xfrm>
            <a:off x="373591" y="874183"/>
            <a:ext cx="8396818" cy="1037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Surface materials like limestone and granite are often used for a large part of a building’s </a:t>
            </a:r>
            <a:r>
              <a:rPr>
                <a:solidFill>
                  <a:srgbClr val="FFFFFF"/>
                </a:solidFill>
              </a:rPr>
              <a:t>exterior</a:t>
            </a:r>
            <a:r>
              <a:t>.</a:t>
            </a:r>
            <a:br/>
            <a:endParaRPr/>
          </a:p>
        </p:txBody>
      </p:sp>
      <p:pic>
        <p:nvPicPr>
          <p:cNvPr id="468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469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470" name="30 Rockefeller Plaza (Manhattan)"/>
          <p:cNvSpPr/>
          <p:nvPr/>
        </p:nvSpPr>
        <p:spPr>
          <a:xfrm>
            <a:off x="1278445" y="6213759"/>
            <a:ext cx="3623777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30 Rockefeller Plaza (Manhattan)</a:t>
            </a:r>
          </a:p>
        </p:txBody>
      </p:sp>
      <p:pic>
        <p:nvPicPr>
          <p:cNvPr id="471" name="30 Rockefeller Center.jpg" descr="30 Rockefeller Cent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811" y="1741337"/>
            <a:ext cx="6582378" cy="44636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7" grpId="0" build="p" bldLvl="5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474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475" name="30 Rockefeller Plaza (Manhattan)"/>
          <p:cNvSpPr/>
          <p:nvPr/>
        </p:nvSpPr>
        <p:spPr>
          <a:xfrm>
            <a:off x="478874" y="5501848"/>
            <a:ext cx="3623777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30 Rockefeller Plaza (Manhattan)</a:t>
            </a:r>
          </a:p>
        </p:txBody>
      </p:sp>
      <p:sp>
        <p:nvSpPr>
          <p:cNvPr id="476" name="While designing a building architects will add smaller sections of decoration out of other surface materials."/>
          <p:cNvSpPr/>
          <p:nvPr/>
        </p:nvSpPr>
        <p:spPr>
          <a:xfrm>
            <a:off x="312339" y="554319"/>
            <a:ext cx="8519322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While designing a building architects will add </a:t>
            </a:r>
            <a:r>
              <a:rPr dirty="0">
                <a:solidFill>
                  <a:srgbClr val="FFFFFF"/>
                </a:solidFill>
              </a:rPr>
              <a:t>smaller sections of decoration</a:t>
            </a:r>
            <a:r>
              <a:rPr dirty="0"/>
              <a:t> out of other</a:t>
            </a:r>
            <a:r>
              <a:rPr lang="en-US" dirty="0"/>
              <a:t>, different</a:t>
            </a:r>
            <a:r>
              <a:rPr dirty="0"/>
              <a:t> surface materials. </a:t>
            </a:r>
          </a:p>
        </p:txBody>
      </p:sp>
      <p:pic>
        <p:nvPicPr>
          <p:cNvPr id="477" name="15kimmelman-rockcenter12-mobileMasterAt3x.jpg" descr="15kimmelman-rockcenter12-mobileMasterAt3x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16" y="1426772"/>
            <a:ext cx="5143562" cy="4004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478" name="general-electric-building.jpg" descr="general-electric-buildin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1921" y="1442376"/>
            <a:ext cx="2712332" cy="39732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DECORATIVE SURFACE MATERIALS"/>
          <p:cNvSpPr/>
          <p:nvPr/>
        </p:nvSpPr>
        <p:spPr>
          <a:xfrm>
            <a:off x="609600" y="284202"/>
            <a:ext cx="7924800" cy="612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3200">
                <a:solidFill>
                  <a:srgbClr val="F2F2F2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DECORATIVE SURFACE MATERIALS</a:t>
            </a:r>
          </a:p>
        </p:txBody>
      </p:sp>
      <p:sp>
        <p:nvSpPr>
          <p:cNvPr id="481" name="Decorative surface materials are often used to add decoration to the outside of a building.…"/>
          <p:cNvSpPr/>
          <p:nvPr/>
        </p:nvSpPr>
        <p:spPr>
          <a:xfrm>
            <a:off x="5572125" y="1392784"/>
            <a:ext cx="3098271" cy="421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Decorative surface materials are often used to add </a:t>
            </a:r>
            <a:r>
              <a:rPr dirty="0">
                <a:solidFill>
                  <a:srgbClr val="FFFFFF"/>
                </a:solidFill>
              </a:rPr>
              <a:t>decoration</a:t>
            </a:r>
            <a:r>
              <a:rPr dirty="0"/>
              <a:t> to the outside of a building.</a:t>
            </a:r>
          </a:p>
          <a:p>
            <a:pPr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dirty="0"/>
          </a:p>
          <a:p>
            <a:pPr marL="285750" indent="-285750">
              <a:buSzPct val="100000"/>
              <a:buFont typeface="Arial"/>
              <a:buChar char="•"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In the 1920s and 1930s, there were </a:t>
            </a:r>
            <a:r>
              <a:rPr dirty="0">
                <a:solidFill>
                  <a:srgbClr val="FFFFFF"/>
                </a:solidFill>
              </a:rPr>
              <a:t>many new materials</a:t>
            </a:r>
            <a:r>
              <a:rPr dirty="0"/>
              <a:t> added to Art Deco buildings to make them look different and more</a:t>
            </a:r>
            <a:r>
              <a:rPr dirty="0">
                <a:solidFill>
                  <a:srgbClr val="FFFFFF"/>
                </a:solidFill>
              </a:rPr>
              <a:t> modern</a:t>
            </a:r>
            <a:r>
              <a:rPr dirty="0"/>
              <a:t>, or newer. </a:t>
            </a:r>
          </a:p>
          <a:p>
            <a:pPr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br>
              <a:rPr dirty="0"/>
            </a:br>
            <a:endParaRPr dirty="0"/>
          </a:p>
        </p:txBody>
      </p:sp>
      <p:sp>
        <p:nvSpPr>
          <p:cNvPr id="482" name="Chrysler Building (Manhattan)"/>
          <p:cNvSpPr/>
          <p:nvPr/>
        </p:nvSpPr>
        <p:spPr>
          <a:xfrm>
            <a:off x="5503815" y="5661025"/>
            <a:ext cx="3243485" cy="719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endParaRPr/>
          </a:p>
          <a:p>
            <a: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Chrysler Building (Manhattan)</a:t>
            </a:r>
          </a:p>
        </p:txBody>
      </p:sp>
      <p:pic>
        <p:nvPicPr>
          <p:cNvPr id="483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325" y="1393825"/>
            <a:ext cx="4999520" cy="5090040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© Art Deco Society of New York"/>
          <p:cNvSpPr/>
          <p:nvPr/>
        </p:nvSpPr>
        <p:spPr>
          <a:xfrm>
            <a:off x="7235825" y="6596062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485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486" name="adsny_border_ws_single_color.png" descr="adsny_border_ws_singl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Mosaics - a picture or design made from small pieces of colored glass or ceramic tiles."/>
          <p:cNvSpPr>
            <a:spLocks noGrp="1"/>
          </p:cNvSpPr>
          <p:nvPr>
            <p:ph type="body" sz="quarter" idx="4294967295"/>
          </p:nvPr>
        </p:nvSpPr>
        <p:spPr>
          <a:xfrm>
            <a:off x="479954" y="296862"/>
            <a:ext cx="8367382" cy="749896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buSzTx/>
              <a:buNone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FFFFFF"/>
                </a:solidFill>
              </a:rPr>
              <a:t>Mosaics </a:t>
            </a:r>
            <a:r>
              <a:t>- a </a:t>
            </a:r>
            <a:r>
              <a:rPr>
                <a:solidFill>
                  <a:srgbClr val="FFFFFF"/>
                </a:solidFill>
              </a:rPr>
              <a:t>picture </a:t>
            </a:r>
            <a:r>
              <a:rPr>
                <a:solidFill>
                  <a:srgbClr val="D6A841"/>
                </a:solidFill>
              </a:rPr>
              <a:t>or</a:t>
            </a:r>
            <a:r>
              <a:rPr>
                <a:solidFill>
                  <a:srgbClr val="FFFFFF"/>
                </a:solidFill>
              </a:rPr>
              <a:t> design</a:t>
            </a:r>
            <a:r>
              <a:t> made from small pieces of </a:t>
            </a:r>
            <a:r>
              <a:rPr>
                <a:solidFill>
                  <a:srgbClr val="FFFFFF"/>
                </a:solidFill>
              </a:rPr>
              <a:t>colored glass or ceramic tiles</a:t>
            </a:r>
            <a:r>
              <a:t>.</a:t>
            </a:r>
          </a:p>
        </p:txBody>
      </p:sp>
      <p:sp>
        <p:nvSpPr>
          <p:cNvPr id="489" name="The Fish Building (The Bronx)"/>
          <p:cNvSpPr/>
          <p:nvPr/>
        </p:nvSpPr>
        <p:spPr>
          <a:xfrm>
            <a:off x="395287" y="5539535"/>
            <a:ext cx="3948113" cy="402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The Fish Building (The Bronx)</a:t>
            </a:r>
          </a:p>
        </p:txBody>
      </p:sp>
      <p:pic>
        <p:nvPicPr>
          <p:cNvPr id="490" name="1.jpeg" descr="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83" y="1402075"/>
            <a:ext cx="5422957" cy="40538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91" name="adsny_border_ws_single_color.png" descr="adsny_border_ws_singl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492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493" name="Screen Shot 2020-09-09 at 8.24.23 AM.png" descr="Screen Shot 2020-09-09 at 8.24.23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6885" y="4254963"/>
            <a:ext cx="1932759" cy="1905343"/>
          </a:xfrm>
          <a:prstGeom prst="rect">
            <a:avLst/>
          </a:prstGeom>
          <a:ln w="12700">
            <a:miter lim="400000"/>
          </a:ln>
        </p:spPr>
      </p:pic>
      <p:sp>
        <p:nvSpPr>
          <p:cNvPr id="494" name="Mosaic tiles"/>
          <p:cNvSpPr/>
          <p:nvPr/>
        </p:nvSpPr>
        <p:spPr>
          <a:xfrm>
            <a:off x="6618287" y="3765567"/>
            <a:ext cx="1325365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Mosaic tiles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" grpId="0" build="p" animBg="1" advAuto="0"/>
      <p:bldP spid="489" grpId="0" animBg="1" advAuto="0"/>
      <p:bldP spid="490" grpId="0" animBg="1" advAuto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inting on a wall&#10;&#10;Description automatically generated with low confidence">
            <a:extLst>
              <a:ext uri="{FF2B5EF4-FFF2-40B4-BE49-F238E27FC236}">
                <a16:creationId xmlns:a16="http://schemas.microsoft.com/office/drawing/2014/main" id="{9A212B22-095F-734C-804C-E693FDEDC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530" y="0"/>
            <a:ext cx="4554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28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7D221D27-5DF4-874A-9416-D3F25B9E5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530" y="0"/>
            <a:ext cx="4554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55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mosaic&#10;&#10;Description automatically generated">
            <a:extLst>
              <a:ext uri="{FF2B5EF4-FFF2-40B4-BE49-F238E27FC236}">
                <a16:creationId xmlns:a16="http://schemas.microsoft.com/office/drawing/2014/main" id="{032CECB0-AE7B-784C-917B-E93B14C99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60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497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498" name="Terracotta - a red clay often used for ceramic bowls, vases, or artistic works was used in the decoration of a building."/>
          <p:cNvSpPr/>
          <p:nvPr/>
        </p:nvSpPr>
        <p:spPr>
          <a:xfrm>
            <a:off x="309033" y="97895"/>
            <a:ext cx="8525935" cy="960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>
            <a:normAutofit/>
          </a:bodyPr>
          <a:lstStyle/>
          <a:p>
            <a:pPr>
              <a:spcBef>
                <a:spcPts val="600"/>
              </a:spcBef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FFFFFF"/>
                </a:solidFill>
              </a:rPr>
              <a:t>Terracotta</a:t>
            </a:r>
            <a:r>
              <a:t> - a </a:t>
            </a:r>
            <a:r>
              <a:rPr>
                <a:solidFill>
                  <a:srgbClr val="FFFFFF"/>
                </a:solidFill>
              </a:rPr>
              <a:t>red clay</a:t>
            </a:r>
            <a:r>
              <a:t> often used for </a:t>
            </a:r>
            <a:r>
              <a:rPr>
                <a:solidFill>
                  <a:srgbClr val="FFFFFF"/>
                </a:solidFill>
              </a:rPr>
              <a:t>ceramic</a:t>
            </a:r>
            <a:r>
              <a:t> bowls, vases, or artistic works was used in the </a:t>
            </a:r>
            <a:r>
              <a:rPr>
                <a:solidFill>
                  <a:srgbClr val="FFFFFF"/>
                </a:solidFill>
              </a:rPr>
              <a:t>decoration </a:t>
            </a:r>
            <a:r>
              <a:rPr>
                <a:solidFill>
                  <a:srgbClr val="D6A841"/>
                </a:solidFill>
              </a:rPr>
              <a:t>of a building.</a:t>
            </a:r>
          </a:p>
        </p:txBody>
      </p:sp>
      <p:sp>
        <p:nvSpPr>
          <p:cNvPr id="499" name="Gramercy House (Manhattan)"/>
          <p:cNvSpPr/>
          <p:nvPr/>
        </p:nvSpPr>
        <p:spPr>
          <a:xfrm>
            <a:off x="328347" y="5231489"/>
            <a:ext cx="4286251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Gramercy House (Manhattan)</a:t>
            </a:r>
          </a:p>
        </p:txBody>
      </p:sp>
      <p:pic>
        <p:nvPicPr>
          <p:cNvPr id="500" name="4cacdef4706cb91127c885372bd4105c.jpeg" descr="4cacdef4706cb91127c885372bd4105c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954" y="1364588"/>
            <a:ext cx="5794899" cy="3874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501" name="30507-OA-3ww-l.jpg" descr="30507-OA-3ww-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2350" y="4129365"/>
            <a:ext cx="2092921" cy="1829550"/>
          </a:xfrm>
          <a:prstGeom prst="rect">
            <a:avLst/>
          </a:prstGeom>
          <a:ln w="12700">
            <a:miter lim="400000"/>
          </a:ln>
        </p:spPr>
      </p:pic>
      <p:sp>
        <p:nvSpPr>
          <p:cNvPr id="502" name="Red clay"/>
          <p:cNvSpPr/>
          <p:nvPr/>
        </p:nvSpPr>
        <p:spPr>
          <a:xfrm>
            <a:off x="6289288" y="3627720"/>
            <a:ext cx="255598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r"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lang="en-US" dirty="0"/>
              <a:t>Terracotta - </a:t>
            </a:r>
            <a:r>
              <a:rPr dirty="0"/>
              <a:t>Red clay</a:t>
            </a:r>
          </a:p>
        </p:txBody>
      </p:sp>
      <p:sp>
        <p:nvSpPr>
          <p:cNvPr id="503" name="Terracotta can bring bright colors to the surface of a building."/>
          <p:cNvSpPr/>
          <p:nvPr/>
        </p:nvSpPr>
        <p:spPr>
          <a:xfrm>
            <a:off x="335089" y="5756613"/>
            <a:ext cx="5353723" cy="719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600"/>
              </a:spcBef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Terracotta can bring </a:t>
            </a:r>
            <a:r>
              <a:rPr>
                <a:solidFill>
                  <a:srgbClr val="FFFFFF"/>
                </a:solidFill>
              </a:rPr>
              <a:t>bright colors</a:t>
            </a:r>
            <a:r>
              <a:t> to the </a:t>
            </a:r>
            <a:r>
              <a:rPr>
                <a:solidFill>
                  <a:srgbClr val="FFFFFF"/>
                </a:solidFill>
              </a:rPr>
              <a:t>surface</a:t>
            </a:r>
            <a:r>
              <a:t> of a building.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8" grpId="0" build="p" animBg="1" advAuto="0"/>
      <p:bldP spid="499" grpId="0" animBg="1" advAuto="0"/>
      <p:bldP spid="500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tructure can also be the silhouette, or outline, of a building."/>
          <p:cNvSpPr/>
          <p:nvPr/>
        </p:nvSpPr>
        <p:spPr>
          <a:xfrm>
            <a:off x="295877" y="414884"/>
            <a:ext cx="8552246" cy="488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600"/>
              </a:spcBef>
              <a:buClr>
                <a:srgbClr val="DC9E1F"/>
              </a:buClr>
              <a:buFont typeface="Arial"/>
              <a:defRPr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Structure can also be the </a:t>
            </a:r>
            <a:r>
              <a:rPr>
                <a:solidFill>
                  <a:srgbClr val="FFFFFF"/>
                </a:solidFill>
              </a:rPr>
              <a:t>silhouette</a:t>
            </a:r>
            <a:r>
              <a:t>, or </a:t>
            </a:r>
            <a:r>
              <a:rPr>
                <a:solidFill>
                  <a:srgbClr val="FFFFFF"/>
                </a:solidFill>
              </a:rPr>
              <a:t>outline</a:t>
            </a:r>
            <a:r>
              <a:t>, of a building.</a:t>
            </a:r>
          </a:p>
        </p:txBody>
      </p:sp>
      <p:pic>
        <p:nvPicPr>
          <p:cNvPr id="123" name="Screen Shot 2020-09-08 at 12.19.38 PM.png" descr="Screen Shot 2020-09-08 at 12.19.3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260" y="1165919"/>
            <a:ext cx="7049480" cy="5623412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TextBox 2"/>
          <p:cNvSpPr/>
          <p:nvPr/>
        </p:nvSpPr>
        <p:spPr>
          <a:xfrm>
            <a:off x="7235825" y="65960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125" name="adsny_border_ws_single_color.png" descr="adsny_border_ws_singl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9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FC2771-2301-AF4F-917A-AB9D3A4B66FB}"/>
              </a:ext>
            </a:extLst>
          </p:cNvPr>
          <p:cNvGrpSpPr/>
          <p:nvPr/>
        </p:nvGrpSpPr>
        <p:grpSpPr>
          <a:xfrm>
            <a:off x="4226043" y="1158828"/>
            <a:ext cx="691914" cy="4577333"/>
            <a:chOff x="4226043" y="1158828"/>
            <a:chExt cx="691914" cy="4577333"/>
          </a:xfrm>
        </p:grpSpPr>
        <p:sp>
          <p:nvSpPr>
            <p:cNvPr id="127" name="Line"/>
            <p:cNvSpPr/>
            <p:nvPr/>
          </p:nvSpPr>
          <p:spPr>
            <a:xfrm flipV="1">
              <a:off x="4239259" y="2955136"/>
              <a:ext cx="27315" cy="2780958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8" name="Line"/>
            <p:cNvSpPr/>
            <p:nvPr/>
          </p:nvSpPr>
          <p:spPr>
            <a:xfrm flipV="1">
              <a:off x="4892149" y="2955069"/>
              <a:ext cx="1" cy="2781092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9" name="Line"/>
            <p:cNvSpPr/>
            <p:nvPr/>
          </p:nvSpPr>
          <p:spPr>
            <a:xfrm flipH="1">
              <a:off x="4226043" y="5723320"/>
              <a:ext cx="691914" cy="1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0" name="Line"/>
            <p:cNvSpPr/>
            <p:nvPr/>
          </p:nvSpPr>
          <p:spPr>
            <a:xfrm flipV="1">
              <a:off x="4309388" y="2468332"/>
              <a:ext cx="7504" cy="488705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1" name="Line"/>
            <p:cNvSpPr/>
            <p:nvPr/>
          </p:nvSpPr>
          <p:spPr>
            <a:xfrm flipV="1">
              <a:off x="4862998" y="2468332"/>
              <a:ext cx="7504" cy="488705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2" name="Line"/>
            <p:cNvSpPr/>
            <p:nvPr/>
          </p:nvSpPr>
          <p:spPr>
            <a:xfrm flipV="1">
              <a:off x="4368654" y="2260229"/>
              <a:ext cx="1" cy="231141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3" name="Line"/>
            <p:cNvSpPr/>
            <p:nvPr/>
          </p:nvSpPr>
          <p:spPr>
            <a:xfrm flipV="1">
              <a:off x="4830088" y="2260229"/>
              <a:ext cx="1" cy="231141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4" name="Line"/>
            <p:cNvSpPr/>
            <p:nvPr/>
          </p:nvSpPr>
          <p:spPr>
            <a:xfrm flipV="1">
              <a:off x="4398214" y="1163733"/>
              <a:ext cx="240582" cy="1098759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5" name="Line"/>
            <p:cNvSpPr/>
            <p:nvPr/>
          </p:nvSpPr>
          <p:spPr>
            <a:xfrm flipH="1" flipV="1">
              <a:off x="4635936" y="1158828"/>
              <a:ext cx="176699" cy="1108569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136" name="pasted-image.tiff" descr="pasted-imag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223" y="3937000"/>
            <a:ext cx="2549468" cy="2169526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TextBox 4"/>
          <p:cNvSpPr/>
          <p:nvPr/>
        </p:nvSpPr>
        <p:spPr>
          <a:xfrm>
            <a:off x="1033197" y="6057653"/>
            <a:ext cx="3694098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Empire State Building (Manhattan)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animBg="1" advAuto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506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507" name="Sculptural Relief"/>
          <p:cNvSpPr>
            <a:spLocks noGrp="1"/>
          </p:cNvSpPr>
          <p:nvPr>
            <p:ph type="title" idx="4294967295"/>
          </p:nvPr>
        </p:nvSpPr>
        <p:spPr>
          <a:xfrm>
            <a:off x="-1365250" y="295275"/>
            <a:ext cx="7924800" cy="54451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804672">
              <a:defRPr sz="2816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Sculptural Relief</a:t>
            </a:r>
          </a:p>
        </p:txBody>
      </p:sp>
      <p:sp>
        <p:nvSpPr>
          <p:cNvPr id="508" name="Relief is a form of sculpture (3-D art) where the figure or design is raised from the background, similar to a coin.…"/>
          <p:cNvSpPr>
            <a:spLocks noGrp="1"/>
          </p:cNvSpPr>
          <p:nvPr>
            <p:ph type="body" sz="quarter" idx="4294967295"/>
          </p:nvPr>
        </p:nvSpPr>
        <p:spPr>
          <a:xfrm>
            <a:off x="268287" y="819150"/>
            <a:ext cx="4600576" cy="25400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285750" indent="-285750"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FFFFFF"/>
                </a:solidFill>
              </a:rPr>
              <a:t>Relief</a:t>
            </a:r>
            <a:r>
              <a:t> is a form of </a:t>
            </a:r>
            <a:r>
              <a:rPr>
                <a:solidFill>
                  <a:srgbClr val="FFFFFF"/>
                </a:solidFill>
              </a:rPr>
              <a:t>sculpture</a:t>
            </a:r>
            <a:r>
              <a:t> (3-D art) where the figure or design is raised from the background, similar to a coin.</a:t>
            </a:r>
          </a:p>
          <a:p>
            <a:pPr marL="285750" indent="-285750"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Relief sculptures were often used to </a:t>
            </a:r>
            <a:r>
              <a:rPr>
                <a:solidFill>
                  <a:srgbClr val="FFFFFF"/>
                </a:solidFill>
              </a:rPr>
              <a:t>enhance</a:t>
            </a:r>
            <a:r>
              <a:t> entrances, make borders around windows, and along roof edges.</a:t>
            </a:r>
          </a:p>
        </p:txBody>
      </p:sp>
      <p:pic>
        <p:nvPicPr>
          <p:cNvPr id="509" name="2006_Quarter_Proof.png" descr="2006_Quarter_Proof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166" y="3556000"/>
            <a:ext cx="2338980" cy="2301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10" name="p1105248670-3.jpeg" descr="p1105248670-3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6390" y="395287"/>
            <a:ext cx="3365758" cy="4854576"/>
          </a:xfrm>
          <a:prstGeom prst="rect">
            <a:avLst/>
          </a:prstGeom>
          <a:ln w="12700">
            <a:miter lim="400000"/>
          </a:ln>
        </p:spPr>
      </p:pic>
      <p:sp>
        <p:nvSpPr>
          <p:cNvPr id="511" name="The Daily News Building (Manhattan)"/>
          <p:cNvSpPr/>
          <p:nvPr/>
        </p:nvSpPr>
        <p:spPr>
          <a:xfrm>
            <a:off x="4868862" y="5249862"/>
            <a:ext cx="4130676" cy="719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The Daily News Building (Manhattan)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 uiExpand="1" build="p" animBg="1" advAuto="0"/>
      <p:bldP spid="510" grpId="0" animBg="1" advAuto="0"/>
      <p:bldP spid="511" grpId="0" animBg="1" advAuto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PANDREL"/>
          <p:cNvSpPr/>
          <p:nvPr/>
        </p:nvSpPr>
        <p:spPr>
          <a:xfrm>
            <a:off x="609600" y="284202"/>
            <a:ext cx="7924800" cy="612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3200">
                <a:solidFill>
                  <a:srgbClr val="F2F2F2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SPANDREL</a:t>
            </a:r>
          </a:p>
        </p:txBody>
      </p:sp>
      <p:sp>
        <p:nvSpPr>
          <p:cNvPr id="514" name="Spandrel panels are decorative pieces that fit between windows of different floors that are right above one another.…"/>
          <p:cNvSpPr/>
          <p:nvPr/>
        </p:nvSpPr>
        <p:spPr>
          <a:xfrm>
            <a:off x="395816" y="1090082"/>
            <a:ext cx="2369676" cy="4247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Spandrel </a:t>
            </a:r>
            <a:r>
              <a:rPr dirty="0">
                <a:solidFill>
                  <a:srgbClr val="FFFFFF"/>
                </a:solidFill>
              </a:rPr>
              <a:t>panels</a:t>
            </a:r>
            <a:r>
              <a:rPr dirty="0"/>
              <a:t> are decorative pieces that </a:t>
            </a:r>
            <a:r>
              <a:rPr dirty="0">
                <a:solidFill>
                  <a:srgbClr val="FFFFFF"/>
                </a:solidFill>
              </a:rPr>
              <a:t>fit between windows</a:t>
            </a:r>
            <a:r>
              <a:rPr dirty="0"/>
              <a:t> of different floors that are </a:t>
            </a:r>
            <a:r>
              <a:rPr lang="en-US" dirty="0"/>
              <a:t>aligned </a:t>
            </a:r>
            <a:r>
              <a:rPr dirty="0"/>
              <a:t>right above one another.</a:t>
            </a:r>
          </a:p>
          <a:p>
            <a:pPr marL="285750" indent="-285750"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dirty="0"/>
          </a:p>
          <a:p>
            <a:pPr marL="285750" indent="-285750">
              <a:buSzPct val="100000"/>
              <a:buFont typeface="Arial"/>
              <a:buChar char="•"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In Art Deco, these often ha</a:t>
            </a:r>
            <a:r>
              <a:rPr lang="en-US" dirty="0"/>
              <a:t>ve</a:t>
            </a:r>
            <a:r>
              <a:rPr dirty="0"/>
              <a:t> a decorative </a:t>
            </a:r>
            <a:r>
              <a:rPr dirty="0">
                <a:solidFill>
                  <a:srgbClr val="FFFFFF"/>
                </a:solidFill>
              </a:rPr>
              <a:t>pattern</a:t>
            </a:r>
            <a:r>
              <a:rPr dirty="0"/>
              <a:t> and </a:t>
            </a:r>
            <a:r>
              <a:rPr lang="en-US" dirty="0"/>
              <a:t>a</a:t>
            </a:r>
            <a:r>
              <a:rPr dirty="0"/>
              <a:t>re made of metals, terracotta, or stone.</a:t>
            </a:r>
          </a:p>
        </p:txBody>
      </p:sp>
      <p:sp>
        <p:nvSpPr>
          <p:cNvPr id="515" name="1500 Grand Concourse (The Bronx)"/>
          <p:cNvSpPr/>
          <p:nvPr/>
        </p:nvSpPr>
        <p:spPr>
          <a:xfrm>
            <a:off x="3998611" y="4905816"/>
            <a:ext cx="3845680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1500 Grand Concourse (The Bronx)</a:t>
            </a:r>
          </a:p>
        </p:txBody>
      </p:sp>
      <p:sp>
        <p:nvSpPr>
          <p:cNvPr id="516" name="© Art Deco Society of New York"/>
          <p:cNvSpPr/>
          <p:nvPr/>
        </p:nvSpPr>
        <p:spPr>
          <a:xfrm>
            <a:off x="7235825" y="6596062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517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518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9" name="Screen Shot 2020-10-04 at 5.15.04 PM.png" descr="Screen Shot 2020-10-04 at 5.15.0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844" y="1169905"/>
            <a:ext cx="5549213" cy="36492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" grpId="0" uiExpand="1" build="p" bldLvl="5" animBg="1" advAuto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EOMETRIC SHAPES"/>
          <p:cNvSpPr/>
          <p:nvPr/>
        </p:nvSpPr>
        <p:spPr>
          <a:xfrm>
            <a:off x="609600" y="284202"/>
            <a:ext cx="7924800" cy="612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32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GEOMETRIC SHAPES</a:t>
            </a:r>
          </a:p>
        </p:txBody>
      </p:sp>
      <p:sp>
        <p:nvSpPr>
          <p:cNvPr id="522" name="Many architects in the 1920s and 1930s used geometric shapes and lines to make patterns such as zigzags (right) and chevrons (below)."/>
          <p:cNvSpPr/>
          <p:nvPr/>
        </p:nvSpPr>
        <p:spPr>
          <a:xfrm>
            <a:off x="243416" y="1298473"/>
            <a:ext cx="4238626" cy="1354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Many architects in the 1920s and 1930s used </a:t>
            </a:r>
            <a:r>
              <a:rPr>
                <a:solidFill>
                  <a:srgbClr val="FFFFFF"/>
                </a:solidFill>
              </a:rPr>
              <a:t>geometric shapes and lines</a:t>
            </a:r>
            <a:r>
              <a:t> to make </a:t>
            </a:r>
            <a:r>
              <a:rPr>
                <a:solidFill>
                  <a:srgbClr val="FFFFFF"/>
                </a:solidFill>
              </a:rPr>
              <a:t>patterns</a:t>
            </a:r>
            <a:r>
              <a:t> such as </a:t>
            </a:r>
            <a:r>
              <a:rPr>
                <a:solidFill>
                  <a:srgbClr val="FFFFFF"/>
                </a:solidFill>
              </a:rPr>
              <a:t>zigzags </a:t>
            </a:r>
            <a:r>
              <a:rPr>
                <a:solidFill>
                  <a:srgbClr val="D6A841"/>
                </a:solidFill>
              </a:rPr>
              <a:t>(right)</a:t>
            </a:r>
            <a:r>
              <a:rPr>
                <a:solidFill>
                  <a:srgbClr val="FFFFFF"/>
                </a:solidFill>
              </a:rPr>
              <a:t> </a:t>
            </a:r>
            <a:r>
              <a:rPr>
                <a:solidFill>
                  <a:srgbClr val="D6A841"/>
                </a:solidFill>
              </a:rPr>
              <a:t>and </a:t>
            </a:r>
            <a:r>
              <a:rPr>
                <a:solidFill>
                  <a:srgbClr val="FFFFFF"/>
                </a:solidFill>
              </a:rPr>
              <a:t>chevrons </a:t>
            </a:r>
            <a:r>
              <a:rPr>
                <a:solidFill>
                  <a:srgbClr val="D6A841"/>
                </a:solidFill>
              </a:rPr>
              <a:t>(below)</a:t>
            </a:r>
            <a:r>
              <a:t>.</a:t>
            </a:r>
          </a:p>
        </p:txBody>
      </p:sp>
      <p:sp>
        <p:nvSpPr>
          <p:cNvPr id="523" name="265 Cabrini Boulevard (Manhattan)"/>
          <p:cNvSpPr/>
          <p:nvPr/>
        </p:nvSpPr>
        <p:spPr>
          <a:xfrm>
            <a:off x="4525624" y="5944658"/>
            <a:ext cx="3848694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265 Cabrini Boulevard (Manhattan)</a:t>
            </a:r>
          </a:p>
        </p:txBody>
      </p:sp>
      <p:pic>
        <p:nvPicPr>
          <p:cNvPr id="524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200" y="1332252"/>
            <a:ext cx="4495363" cy="45767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5992825-A9BA-D744-A801-BD45CB2F51F8}"/>
              </a:ext>
            </a:extLst>
          </p:cNvPr>
          <p:cNvGrpSpPr/>
          <p:nvPr/>
        </p:nvGrpSpPr>
        <p:grpSpPr>
          <a:xfrm>
            <a:off x="6486525" y="4565650"/>
            <a:ext cx="2112963" cy="698501"/>
            <a:chOff x="6486525" y="4565650"/>
            <a:chExt cx="2112963" cy="698501"/>
          </a:xfrm>
        </p:grpSpPr>
        <p:sp>
          <p:nvSpPr>
            <p:cNvPr id="525" name="Line"/>
            <p:cNvSpPr/>
            <p:nvPr/>
          </p:nvSpPr>
          <p:spPr>
            <a:xfrm flipH="1">
              <a:off x="7723187" y="4565650"/>
              <a:ext cx="876301" cy="649288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808080">
                  <a:alpha val="39999"/>
                </a:srgbClr>
              </a:outerShdw>
            </a:effectLst>
          </p:spPr>
          <p:txBody>
            <a:bodyPr lIns="45719" rIns="45719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26" name="Line"/>
            <p:cNvSpPr/>
            <p:nvPr/>
          </p:nvSpPr>
          <p:spPr>
            <a:xfrm flipH="1" flipV="1">
              <a:off x="7089775" y="4724400"/>
              <a:ext cx="633413" cy="490538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808080">
                  <a:alpha val="39999"/>
                </a:srgbClr>
              </a:outerShdw>
            </a:effectLst>
          </p:spPr>
          <p:txBody>
            <a:bodyPr lIns="45719" rIns="45719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27" name="Line"/>
            <p:cNvSpPr/>
            <p:nvPr/>
          </p:nvSpPr>
          <p:spPr>
            <a:xfrm flipH="1">
              <a:off x="6486525" y="4724399"/>
              <a:ext cx="603251" cy="539752"/>
            </a:xfrm>
            <a:prstGeom prst="line">
              <a:avLst/>
            </a:prstGeom>
            <a:ln w="57150">
              <a:solidFill>
                <a:srgbClr val="FF0000"/>
              </a:solidFill>
              <a:tailEnd type="triangle"/>
            </a:ln>
            <a:effectLst>
              <a:outerShdw blurRad="38100" dist="25400" dir="5400000" rotWithShape="0">
                <a:srgbClr val="808080">
                  <a:alpha val="39999"/>
                </a:srgbClr>
              </a:outerShdw>
            </a:effectLst>
          </p:spPr>
          <p:txBody>
            <a:bodyPr lIns="45719" rIns="45719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28" name="© Art Deco Society of New York"/>
          <p:cNvSpPr/>
          <p:nvPr/>
        </p:nvSpPr>
        <p:spPr>
          <a:xfrm>
            <a:off x="7235825" y="6596062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529" name="adsny_border_ws_single_color.png" descr="adsny_border_ws_singl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530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531" name="pasted-image.tiff" descr="pasted-imag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133" y="3482449"/>
            <a:ext cx="3848693" cy="24144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" grpId="0" animBg="1" advAuto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MID163-181W34.jpeg" descr="MID163-181W3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589" y="1278659"/>
            <a:ext cx="6308822" cy="4731618"/>
          </a:xfrm>
          <a:prstGeom prst="rect">
            <a:avLst/>
          </a:prstGeom>
          <a:ln w="12700">
            <a:miter lim="400000"/>
          </a:ln>
        </p:spPr>
      </p:pic>
      <p:sp>
        <p:nvSpPr>
          <p:cNvPr id="534" name="Geometric shapes became so popular that architects and designers began to simplify other natural shapes into geometric forms—like fountains and leaves!"/>
          <p:cNvSpPr/>
          <p:nvPr/>
        </p:nvSpPr>
        <p:spPr>
          <a:xfrm>
            <a:off x="244475" y="242887"/>
            <a:ext cx="8655050" cy="1037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FFFFFF"/>
                </a:solidFill>
              </a:rPr>
              <a:t>Geometric shapes</a:t>
            </a:r>
            <a:r>
              <a:t> became so popular that architects and designers began to simplify other natural shapes into geometric forms—like </a:t>
            </a:r>
            <a:r>
              <a:rPr>
                <a:solidFill>
                  <a:srgbClr val="FFFFFF"/>
                </a:solidFill>
              </a:rPr>
              <a:t>fountains</a:t>
            </a:r>
            <a:r>
              <a:t> and </a:t>
            </a:r>
            <a:r>
              <a:rPr>
                <a:solidFill>
                  <a:srgbClr val="FFFFFF"/>
                </a:solidFill>
              </a:rPr>
              <a:t>leaves</a:t>
            </a:r>
            <a:r>
              <a:t>!</a:t>
            </a:r>
          </a:p>
        </p:txBody>
      </p:sp>
      <p:sp>
        <p:nvSpPr>
          <p:cNvPr id="535" name="Art Deco fountain at 181 Madison (Manhattan)"/>
          <p:cNvSpPr/>
          <p:nvPr/>
        </p:nvSpPr>
        <p:spPr>
          <a:xfrm>
            <a:off x="2141053" y="6068184"/>
            <a:ext cx="5099408" cy="719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Art Deco fountain at 181 Madison (Manhattan)</a:t>
            </a:r>
          </a:p>
        </p:txBody>
      </p:sp>
      <p:sp>
        <p:nvSpPr>
          <p:cNvPr id="536" name="© Art Deco Society of New York"/>
          <p:cNvSpPr/>
          <p:nvPr/>
        </p:nvSpPr>
        <p:spPr>
          <a:xfrm>
            <a:off x="7235825" y="6596062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537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538" name="adsny_border_ws_single_color.png" descr="adsny_border_ws_singl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4">
                                            <p:txEl>
                                              <p:charRg st="152" end="15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4">
                                            <p:txEl>
                                              <p:charRg st="152" end="15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3" grpId="0" animBg="1" advAuto="0"/>
      <p:bldP spid="534" grpId="0" build="p" bldLvl="5" animBg="1" advAuto="0"/>
      <p:bldP spid="535" grpId="0" animBg="1" advAuto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541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542" name="chanin_building_detail.jpeg" descr="chanin_building_detail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87" y="494211"/>
            <a:ext cx="4173452" cy="5566335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Chanin Building (Manhattan)"/>
          <p:cNvSpPr/>
          <p:nvPr/>
        </p:nvSpPr>
        <p:spPr>
          <a:xfrm>
            <a:off x="67733" y="6106284"/>
            <a:ext cx="3177293" cy="719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Chanin Building (Manhattan)</a:t>
            </a:r>
          </a:p>
        </p:txBody>
      </p:sp>
      <p:pic>
        <p:nvPicPr>
          <p:cNvPr id="544" name="0bc1c8b1d0121374be9dbc9066f0cec8.jpg" descr="0bc1c8b1d0121374be9dbc9066f0cec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5199" y="3262409"/>
            <a:ext cx="4630522" cy="2778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545" name="567390309_d0edf9cc77_b.jpg" descr="567390309_d0edf9cc77_b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5199" y="508611"/>
            <a:ext cx="4630522" cy="26755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PARAPET"/>
          <p:cNvSpPr/>
          <p:nvPr/>
        </p:nvSpPr>
        <p:spPr>
          <a:xfrm>
            <a:off x="609600" y="284202"/>
            <a:ext cx="7924800" cy="612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32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PARAPET</a:t>
            </a:r>
          </a:p>
        </p:txBody>
      </p:sp>
      <p:sp>
        <p:nvSpPr>
          <p:cNvPr id="548" name="A parapet is a low wall along the edge of a roof, bridge, or balcony.…"/>
          <p:cNvSpPr/>
          <p:nvPr/>
        </p:nvSpPr>
        <p:spPr>
          <a:xfrm>
            <a:off x="234950" y="1406525"/>
            <a:ext cx="4238625" cy="3416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A parapet is a </a:t>
            </a:r>
            <a:r>
              <a:rPr dirty="0">
                <a:solidFill>
                  <a:srgbClr val="FFFFFF"/>
                </a:solidFill>
              </a:rPr>
              <a:t>low wall</a:t>
            </a:r>
            <a:r>
              <a:rPr dirty="0"/>
              <a:t> along the edge of a roof, bridge, or balcony.</a:t>
            </a:r>
          </a:p>
          <a:p>
            <a:pPr marL="285750" indent="-285750"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dirty="0"/>
          </a:p>
          <a:p>
            <a:pPr marL="285750" indent="-285750">
              <a:buSzPct val="100000"/>
              <a:buFont typeface="Arial"/>
              <a:buChar char="•"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In Art Deco buildings, a parapet can sometimes go far above the roof to make </a:t>
            </a:r>
            <a:r>
              <a:rPr lang="en-US" dirty="0"/>
              <a:t>the building more</a:t>
            </a:r>
            <a:r>
              <a:rPr dirty="0"/>
              <a:t> </a:t>
            </a:r>
            <a:r>
              <a:rPr dirty="0">
                <a:solidFill>
                  <a:srgbClr val="FFFFFF"/>
                </a:solidFill>
              </a:rPr>
              <a:t>decorative</a:t>
            </a:r>
            <a:r>
              <a:rPr dirty="0"/>
              <a:t> (pretty, fancy, or interesting to the eye.)</a:t>
            </a:r>
          </a:p>
          <a:p>
            <a:pPr marL="285750" indent="-285750">
              <a:buSzPct val="100000"/>
              <a:buFont typeface="Arial"/>
              <a:buChar char="•"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dirty="0"/>
          </a:p>
          <a:p>
            <a:pPr marL="285750" indent="-285750">
              <a:buSzPct val="100000"/>
              <a:buFont typeface="Arial"/>
              <a:buChar char="•"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This is why many Art Deco buildings look like they are wearing a </a:t>
            </a:r>
            <a:r>
              <a:rPr dirty="0">
                <a:solidFill>
                  <a:srgbClr val="FFFFFF"/>
                </a:solidFill>
              </a:rPr>
              <a:t>crown</a:t>
            </a:r>
            <a:r>
              <a:rPr dirty="0"/>
              <a:t>.</a:t>
            </a:r>
          </a:p>
          <a:p>
            <a:pPr marL="285750" indent="-285750"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 </a:t>
            </a:r>
          </a:p>
        </p:txBody>
      </p:sp>
      <p:sp>
        <p:nvSpPr>
          <p:cNvPr id="549" name="55 Central Park West (Manhattan)"/>
          <p:cNvSpPr/>
          <p:nvPr/>
        </p:nvSpPr>
        <p:spPr>
          <a:xfrm>
            <a:off x="4486927" y="4960937"/>
            <a:ext cx="3761071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55 Central Park West (Manhattan) </a:t>
            </a:r>
          </a:p>
        </p:txBody>
      </p:sp>
      <p:pic>
        <p:nvPicPr>
          <p:cNvPr id="550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725" y="1444625"/>
            <a:ext cx="3419475" cy="3505200"/>
          </a:xfrm>
          <a:prstGeom prst="rect">
            <a:avLst/>
          </a:prstGeom>
          <a:ln w="12700">
            <a:miter lim="400000"/>
          </a:ln>
        </p:spPr>
      </p:pic>
      <p:sp>
        <p:nvSpPr>
          <p:cNvPr id="551" name="Line"/>
          <p:cNvSpPr/>
          <p:nvPr/>
        </p:nvSpPr>
        <p:spPr>
          <a:xfrm>
            <a:off x="5554662" y="1628775"/>
            <a:ext cx="1616076" cy="0"/>
          </a:xfrm>
          <a:prstGeom prst="line">
            <a:avLst/>
          </a:prstGeom>
          <a:ln w="38100">
            <a:solidFill>
              <a:srgbClr val="FF0000"/>
            </a:solidFill>
          </a:ln>
          <a:effectLst>
            <a:outerShdw blurRad="38100" dist="25400" dir="5400000" rotWithShape="0">
              <a:srgbClr val="808080">
                <a:alpha val="39999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2" name="Line"/>
          <p:cNvSpPr/>
          <p:nvPr/>
        </p:nvSpPr>
        <p:spPr>
          <a:xfrm>
            <a:off x="7170737" y="1628775"/>
            <a:ext cx="1" cy="1347788"/>
          </a:xfrm>
          <a:prstGeom prst="line">
            <a:avLst/>
          </a:prstGeom>
          <a:ln w="38100">
            <a:solidFill>
              <a:srgbClr val="FF0000"/>
            </a:solidFill>
          </a:ln>
          <a:effectLst>
            <a:outerShdw blurRad="38100" dist="25400" dir="5400000" rotWithShape="0">
              <a:srgbClr val="808080">
                <a:alpha val="39999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3" name="Line"/>
          <p:cNvSpPr/>
          <p:nvPr/>
        </p:nvSpPr>
        <p:spPr>
          <a:xfrm flipH="1">
            <a:off x="5554662" y="2976562"/>
            <a:ext cx="1616076" cy="50801"/>
          </a:xfrm>
          <a:prstGeom prst="line">
            <a:avLst/>
          </a:prstGeom>
          <a:ln w="38100">
            <a:solidFill>
              <a:srgbClr val="FF0000"/>
            </a:solidFill>
          </a:ln>
          <a:effectLst>
            <a:outerShdw blurRad="38100" dist="25400" dir="5400000" rotWithShape="0">
              <a:srgbClr val="808080">
                <a:alpha val="39999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4" name="Line"/>
          <p:cNvSpPr/>
          <p:nvPr/>
        </p:nvSpPr>
        <p:spPr>
          <a:xfrm flipV="1">
            <a:off x="5554662" y="1628775"/>
            <a:ext cx="1" cy="1398588"/>
          </a:xfrm>
          <a:prstGeom prst="line">
            <a:avLst/>
          </a:prstGeom>
          <a:ln w="38100">
            <a:solidFill>
              <a:srgbClr val="FF0000"/>
            </a:solidFill>
          </a:ln>
          <a:effectLst>
            <a:outerShdw blurRad="38100" dist="25400" dir="5400000" rotWithShape="0">
              <a:srgbClr val="808080">
                <a:alpha val="39999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55" name="adsny_border_ws_single_color.png" descr="adsny_border_ws_singl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556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5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8" grpId="0" uiExpand="1" build="p" bldLvl="5" animBg="1" advAuto="0"/>
      <p:bldP spid="551" grpId="0" uiExpand="1" animBg="1" advAuto="0"/>
      <p:bldP spid="552" grpId="0" uiExpand="1" animBg="1" advAuto="0"/>
      <p:bldP spid="553" grpId="0" uiExpand="1" animBg="1" advAuto="0"/>
      <p:bldP spid="554" grpId="0" uiExpand="1" animBg="1" advAuto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resented by:"/>
          <p:cNvSpPr/>
          <p:nvPr/>
        </p:nvSpPr>
        <p:spPr>
          <a:xfrm>
            <a:off x="3761856" y="157024"/>
            <a:ext cx="1620288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/>
              <a:t>Presented by:</a:t>
            </a:r>
          </a:p>
        </p:txBody>
      </p:sp>
      <p:sp>
        <p:nvSpPr>
          <p:cNvPr id="304" name="© Art Deco Society of New York"/>
          <p:cNvSpPr/>
          <p:nvPr/>
        </p:nvSpPr>
        <p:spPr>
          <a:xfrm>
            <a:off x="7235825" y="6596061"/>
            <a:ext cx="1836721" cy="23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9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306" name="This presentation was designed to offer a basic understanding of New York Art Deco architecture. There is much more to discover about 1920s and 1930s New York at ArtDeco.org."/>
          <p:cNvSpPr/>
          <p:nvPr/>
        </p:nvSpPr>
        <p:spPr>
          <a:xfrm>
            <a:off x="369584" y="1996643"/>
            <a:ext cx="8404832" cy="2634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ts val="3300"/>
              </a:lnSpc>
              <a:defRPr sz="16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/>
              <a:t>Teachers &amp; Parents: </a:t>
            </a:r>
            <a:r>
              <a:rPr dirty="0"/>
              <a:t>This presentation was designed to offer a basic understanding of New York Art Deco architecture. There is much more to discover about 1920s and 1930s New York at </a:t>
            </a:r>
            <a:r>
              <a:rPr dirty="0" err="1"/>
              <a:t>ArtDeco.org</a:t>
            </a:r>
            <a:r>
              <a:rPr dirty="0"/>
              <a:t>. </a:t>
            </a: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The New York Art Deco Registry at </a:t>
            </a:r>
            <a:r>
              <a:rPr lang="en-US" dirty="0" err="1"/>
              <a:t>ArtDeco.org</a:t>
            </a:r>
            <a:r>
              <a:rPr lang="en-US" dirty="0"/>
              <a:t> is a great resource for finding Deco Buildings in your area. </a:t>
            </a:r>
          </a:p>
          <a:p>
            <a:pPr>
              <a:lnSpc>
                <a:spcPct val="150000"/>
              </a:lnSpc>
            </a:pPr>
            <a:endParaRPr dirty="0"/>
          </a:p>
        </p:txBody>
      </p:sp>
      <p:pic>
        <p:nvPicPr>
          <p:cNvPr id="308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6"/>
            <a:ext cx="9144000" cy="257177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TextBox 2"/>
          <p:cNvSpPr/>
          <p:nvPr/>
        </p:nvSpPr>
        <p:spPr>
          <a:xfrm>
            <a:off x="7185025" y="6430962"/>
            <a:ext cx="1836721" cy="23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9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C9D1A40F-76E0-884C-B916-3A4361C4A4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770" y="527863"/>
            <a:ext cx="1748460" cy="1300937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2FC873A-23D8-7D4C-9E80-BDB83208CD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84" y="4631206"/>
            <a:ext cx="8458200" cy="1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73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775" y="1331912"/>
            <a:ext cx="5414963" cy="40608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4" name="Group"/>
          <p:cNvGrpSpPr/>
          <p:nvPr/>
        </p:nvGrpSpPr>
        <p:grpSpPr>
          <a:xfrm>
            <a:off x="4151312" y="4178300"/>
            <a:ext cx="2844802" cy="914400"/>
            <a:chOff x="0" y="0"/>
            <a:chExt cx="2844800" cy="914400"/>
          </a:xfrm>
        </p:grpSpPr>
        <p:sp>
          <p:nvSpPr>
            <p:cNvPr id="140" name="Straight Connector 4"/>
            <p:cNvSpPr/>
            <p:nvPr/>
          </p:nvSpPr>
          <p:spPr>
            <a:xfrm>
              <a:off x="0" y="0"/>
              <a:ext cx="2844800" cy="0"/>
            </a:xfrm>
            <a:prstGeom prst="line">
              <a:avLst/>
            </a:prstGeom>
            <a:noFill/>
            <a:ln w="57150" cap="flat">
              <a:solidFill>
                <a:srgbClr val="FF0000"/>
              </a:solidFill>
              <a:prstDash val="solid"/>
              <a:round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1" name="Straight Connector 7"/>
            <p:cNvSpPr/>
            <p:nvPr/>
          </p:nvSpPr>
          <p:spPr>
            <a:xfrm>
              <a:off x="2844800" y="0"/>
              <a:ext cx="1" cy="914400"/>
            </a:xfrm>
            <a:prstGeom prst="line">
              <a:avLst/>
            </a:prstGeom>
            <a:noFill/>
            <a:ln w="57150" cap="flat">
              <a:solidFill>
                <a:srgbClr val="FF0000"/>
              </a:solidFill>
              <a:prstDash val="solid"/>
              <a:round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2" name="Straight Connector 10"/>
            <p:cNvSpPr/>
            <p:nvPr/>
          </p:nvSpPr>
          <p:spPr>
            <a:xfrm flipH="1" flipV="1">
              <a:off x="0" y="914399"/>
              <a:ext cx="2844800" cy="2"/>
            </a:xfrm>
            <a:prstGeom prst="line">
              <a:avLst/>
            </a:prstGeom>
            <a:noFill/>
            <a:ln w="57150" cap="flat">
              <a:solidFill>
                <a:srgbClr val="FF0000"/>
              </a:solidFill>
              <a:prstDash val="solid"/>
              <a:round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3" name="Straight Connector 13"/>
            <p:cNvSpPr/>
            <p:nvPr/>
          </p:nvSpPr>
          <p:spPr>
            <a:xfrm flipV="1">
              <a:off x="-1" y="0"/>
              <a:ext cx="2" cy="914400"/>
            </a:xfrm>
            <a:prstGeom prst="line">
              <a:avLst/>
            </a:prstGeom>
            <a:noFill/>
            <a:ln w="57150" cap="flat">
              <a:solidFill>
                <a:srgbClr val="FF0000"/>
              </a:solidFill>
              <a:prstDash val="solid"/>
              <a:round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50" name="Group"/>
          <p:cNvGrpSpPr/>
          <p:nvPr/>
        </p:nvGrpSpPr>
        <p:grpSpPr>
          <a:xfrm>
            <a:off x="4514849" y="2678113"/>
            <a:ext cx="649290" cy="1252537"/>
            <a:chOff x="0" y="0"/>
            <a:chExt cx="649288" cy="1252536"/>
          </a:xfrm>
        </p:grpSpPr>
        <p:sp>
          <p:nvSpPr>
            <p:cNvPr id="145" name="Straight Arrow Connector 22"/>
            <p:cNvSpPr/>
            <p:nvPr/>
          </p:nvSpPr>
          <p:spPr>
            <a:xfrm>
              <a:off x="120650" y="0"/>
              <a:ext cx="528639" cy="127000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6" name="Straight Arrow Connector 27"/>
            <p:cNvSpPr/>
            <p:nvPr/>
          </p:nvSpPr>
          <p:spPr>
            <a:xfrm>
              <a:off x="60324" y="593724"/>
              <a:ext cx="560389" cy="82551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7" name="Straight Arrow Connector 29"/>
            <p:cNvSpPr/>
            <p:nvPr/>
          </p:nvSpPr>
          <p:spPr>
            <a:xfrm>
              <a:off x="7937" y="882649"/>
              <a:ext cx="620713" cy="7937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8" name="Straight Arrow Connector 33"/>
            <p:cNvSpPr/>
            <p:nvPr/>
          </p:nvSpPr>
          <p:spPr>
            <a:xfrm>
              <a:off x="0" y="1179511"/>
              <a:ext cx="598489" cy="7302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9" name="Straight Arrow Connector 39"/>
            <p:cNvSpPr/>
            <p:nvPr/>
          </p:nvSpPr>
          <p:spPr>
            <a:xfrm>
              <a:off x="77787" y="293686"/>
              <a:ext cx="538163" cy="109539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53" name="Group"/>
          <p:cNvGrpSpPr/>
          <p:nvPr/>
        </p:nvGrpSpPr>
        <p:grpSpPr>
          <a:xfrm>
            <a:off x="5302250" y="968375"/>
            <a:ext cx="2389189" cy="1539875"/>
            <a:chOff x="0" y="0"/>
            <a:chExt cx="2389188" cy="1539874"/>
          </a:xfrm>
        </p:grpSpPr>
        <p:sp>
          <p:nvSpPr>
            <p:cNvPr id="151" name="Straight Arrow Connector 16"/>
            <p:cNvSpPr/>
            <p:nvPr/>
          </p:nvSpPr>
          <p:spPr>
            <a:xfrm flipH="1">
              <a:off x="-1" y="512762"/>
              <a:ext cx="2" cy="1027113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2" name="Straight Arrow Connector 49"/>
            <p:cNvSpPr/>
            <p:nvPr/>
          </p:nvSpPr>
          <p:spPr>
            <a:xfrm flipH="1">
              <a:off x="2389188" y="0"/>
              <a:ext cx="1" cy="1027113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58" name="Group"/>
          <p:cNvGrpSpPr/>
          <p:nvPr/>
        </p:nvGrpSpPr>
        <p:grpSpPr>
          <a:xfrm>
            <a:off x="3279775" y="2397125"/>
            <a:ext cx="1235076" cy="2465389"/>
            <a:chOff x="0" y="0"/>
            <a:chExt cx="1235075" cy="2465388"/>
          </a:xfrm>
        </p:grpSpPr>
        <p:sp>
          <p:nvSpPr>
            <p:cNvPr id="154" name="Straight Connector 51"/>
            <p:cNvSpPr/>
            <p:nvPr/>
          </p:nvSpPr>
          <p:spPr>
            <a:xfrm flipV="1">
              <a:off x="169863" y="-1"/>
              <a:ext cx="1065213" cy="1071565"/>
            </a:xfrm>
            <a:prstGeom prst="line">
              <a:avLst/>
            </a:prstGeom>
            <a:noFill/>
            <a:ln w="57150" cap="flat">
              <a:solidFill>
                <a:srgbClr val="FF0000"/>
              </a:solidFill>
              <a:prstDash val="solid"/>
              <a:round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5" name="Straight Connector 54"/>
            <p:cNvSpPr/>
            <p:nvPr/>
          </p:nvSpPr>
          <p:spPr>
            <a:xfrm flipH="1">
              <a:off x="1004889" y="0"/>
              <a:ext cx="230187" cy="2465389"/>
            </a:xfrm>
            <a:prstGeom prst="line">
              <a:avLst/>
            </a:prstGeom>
            <a:noFill/>
            <a:ln w="57150" cap="flat">
              <a:solidFill>
                <a:srgbClr val="FF0000"/>
              </a:solidFill>
              <a:prstDash val="solid"/>
              <a:round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6" name="Straight Connector 57"/>
            <p:cNvSpPr/>
            <p:nvPr/>
          </p:nvSpPr>
          <p:spPr>
            <a:xfrm flipH="1" flipV="1">
              <a:off x="0" y="2360612"/>
              <a:ext cx="1004888" cy="104776"/>
            </a:xfrm>
            <a:prstGeom prst="line">
              <a:avLst/>
            </a:prstGeom>
            <a:noFill/>
            <a:ln w="57150" cap="flat">
              <a:solidFill>
                <a:srgbClr val="FF0000"/>
              </a:solidFill>
              <a:prstDash val="solid"/>
              <a:round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7" name="Straight Connector 60"/>
            <p:cNvSpPr/>
            <p:nvPr/>
          </p:nvSpPr>
          <p:spPr>
            <a:xfrm flipV="1">
              <a:off x="0" y="1071562"/>
              <a:ext cx="169864" cy="1289051"/>
            </a:xfrm>
            <a:prstGeom prst="line">
              <a:avLst/>
            </a:prstGeom>
            <a:noFill/>
            <a:ln w="57150" cap="flat">
              <a:solidFill>
                <a:srgbClr val="FF0000"/>
              </a:solidFill>
              <a:prstDash val="solid"/>
              <a:round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59" name="TextBox 62"/>
          <p:cNvSpPr/>
          <p:nvPr/>
        </p:nvSpPr>
        <p:spPr>
          <a:xfrm>
            <a:off x="5931958" y="5418137"/>
            <a:ext cx="2890203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Noonan Plaza (The Bronx)</a:t>
            </a:r>
          </a:p>
        </p:txBody>
      </p:sp>
      <p:sp>
        <p:nvSpPr>
          <p:cNvPr id="160" name="TextBox 20"/>
          <p:cNvSpPr/>
          <p:nvPr/>
        </p:nvSpPr>
        <p:spPr>
          <a:xfrm>
            <a:off x="7235825" y="65960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161" name="Title 1"/>
          <p:cNvSpPr>
            <a:spLocks noGrp="1"/>
          </p:cNvSpPr>
          <p:nvPr>
            <p:ph type="title"/>
          </p:nvPr>
        </p:nvSpPr>
        <p:spPr>
          <a:xfrm>
            <a:off x="404813" y="260350"/>
            <a:ext cx="8610601" cy="660400"/>
          </a:xfrm>
          <a:prstGeom prst="rect">
            <a:avLst/>
          </a:prstGeom>
        </p:spPr>
        <p:txBody>
          <a:bodyPr/>
          <a:lstStyle/>
          <a:p>
            <a:pPr defTabSz="905255">
              <a:defRPr sz="2970" spc="0">
                <a:solidFill>
                  <a:srgbClr val="D6A841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The </a:t>
            </a:r>
            <a:r>
              <a:rPr>
                <a:solidFill>
                  <a:srgbClr val="FFFFFF"/>
                </a:solidFill>
              </a:rPr>
              <a:t>structure</a:t>
            </a:r>
            <a:r>
              <a:t> of all buildings includes: </a:t>
            </a:r>
          </a:p>
        </p:txBody>
      </p:sp>
      <p:sp>
        <p:nvSpPr>
          <p:cNvPr id="162" name="Content Placeholder 2"/>
          <p:cNvSpPr>
            <a:spLocks noGrp="1"/>
          </p:cNvSpPr>
          <p:nvPr>
            <p:ph type="body" sz="quarter" idx="1"/>
          </p:nvPr>
        </p:nvSpPr>
        <p:spPr>
          <a:xfrm>
            <a:off x="412665" y="1331912"/>
            <a:ext cx="2537075" cy="4060826"/>
          </a:xfrm>
          <a:prstGeom prst="rect">
            <a:avLst/>
          </a:prstGeom>
        </p:spPr>
        <p:txBody>
          <a:bodyPr/>
          <a:lstStyle/>
          <a:p>
            <a:pPr>
              <a:defRPr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lang="en-US" dirty="0"/>
              <a:t>Walls</a:t>
            </a:r>
          </a:p>
          <a:p>
            <a:pPr>
              <a:defRPr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Windows</a:t>
            </a:r>
          </a:p>
          <a:p>
            <a:pPr>
              <a:defRPr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Roofs</a:t>
            </a:r>
          </a:p>
          <a:p>
            <a:pPr>
              <a:defRPr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Entrances </a:t>
            </a:r>
          </a:p>
        </p:txBody>
      </p:sp>
      <p:pic>
        <p:nvPicPr>
          <p:cNvPr id="163" name="adsny_border_ws_single_color.png" descr="adsny_border_ws_singl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246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165" name="These can be interior…"/>
          <p:cNvSpPr/>
          <p:nvPr/>
        </p:nvSpPr>
        <p:spPr>
          <a:xfrm>
            <a:off x="360290" y="3031084"/>
            <a:ext cx="2641825" cy="795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600"/>
              </a:spcBef>
              <a:buClr>
                <a:srgbClr val="DC9E1F"/>
              </a:buClr>
              <a:buFont typeface="Arial"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pc="30"/>
              <a:t>These can be </a:t>
            </a:r>
            <a:r>
              <a:rPr spc="30">
                <a:solidFill>
                  <a:srgbClr val="FFFFFF"/>
                </a:solidFill>
              </a:rPr>
              <a:t>interior</a:t>
            </a:r>
            <a:endParaRPr spc="30"/>
          </a:p>
          <a:p>
            <a:pPr>
              <a:spcBef>
                <a:spcPts val="600"/>
              </a:spcBef>
              <a:buClr>
                <a:srgbClr val="DC9E1F"/>
              </a:buClr>
              <a:buFont typeface="Arial"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pc="30"/>
              <a:t>or </a:t>
            </a:r>
            <a:r>
              <a:rPr spc="30">
                <a:solidFill>
                  <a:srgbClr val="FFFFFF"/>
                </a:solidFill>
              </a:rPr>
              <a:t>exterior </a:t>
            </a:r>
            <a:r>
              <a:rPr spc="30"/>
              <a:t>parts.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animBg="1" advAuto="0"/>
      <p:bldP spid="144" grpId="1" animBg="1" advAuto="0"/>
      <p:bldP spid="150" grpId="1" animBg="1" advAuto="0"/>
      <p:bldP spid="153" grpId="0" animBg="1" advAuto="0"/>
      <p:bldP spid="153" grpId="1" animBg="1" advAuto="0"/>
      <p:bldP spid="158" grpId="0" animBg="1" advAuto="0"/>
      <p:bldP spid="158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 1"/>
          <p:cNvSpPr>
            <a:spLocks noGrp="1"/>
          </p:cNvSpPr>
          <p:nvPr>
            <p:ph type="title"/>
          </p:nvPr>
        </p:nvSpPr>
        <p:spPr>
          <a:xfrm>
            <a:off x="427037" y="-82550"/>
            <a:ext cx="8289926" cy="660401"/>
          </a:xfrm>
          <a:prstGeom prst="rect">
            <a:avLst/>
          </a:prstGeom>
        </p:spPr>
        <p:txBody>
          <a:bodyPr/>
          <a:lstStyle/>
          <a:p>
            <a:pPr algn="ctr" defTabSz="557784">
              <a:defRPr sz="1952" spc="0">
                <a:solidFill>
                  <a:srgbClr val="D6A841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The person who designs a building is called an </a:t>
            </a:r>
            <a:r>
              <a:rPr>
                <a:solidFill>
                  <a:srgbClr val="FFFFFF"/>
                </a:solidFill>
              </a:rPr>
              <a:t>Architect</a:t>
            </a:r>
            <a:r>
              <a:t>.</a:t>
            </a:r>
          </a:p>
        </p:txBody>
      </p:sp>
      <p:sp>
        <p:nvSpPr>
          <p:cNvPr id="168" name="Content Placeholder 2"/>
          <p:cNvSpPr>
            <a:spLocks noGrp="1"/>
          </p:cNvSpPr>
          <p:nvPr>
            <p:ph type="body" sz="half" idx="1"/>
          </p:nvPr>
        </p:nvSpPr>
        <p:spPr>
          <a:xfrm>
            <a:off x="4735181" y="1019175"/>
            <a:ext cx="3284538" cy="481965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1800"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How the architect puts these </a:t>
            </a:r>
            <a:r>
              <a:rPr>
                <a:solidFill>
                  <a:srgbClr val="FFFFFF"/>
                </a:solidFill>
              </a:rPr>
              <a:t>structural parts</a:t>
            </a:r>
            <a:r>
              <a:t> together determines the style of a building: </a:t>
            </a:r>
          </a:p>
          <a:p>
            <a:pPr marL="0" indent="0">
              <a:buSzTx/>
              <a:buNone/>
              <a:defRPr sz="1800"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endParaRPr/>
          </a:p>
          <a:p>
            <a:pPr>
              <a:defRPr sz="1800"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Walls</a:t>
            </a:r>
          </a:p>
          <a:p>
            <a:pPr>
              <a:defRPr sz="1800"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Windows</a:t>
            </a:r>
          </a:p>
          <a:p>
            <a:pPr>
              <a:defRPr sz="1800"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Roofs</a:t>
            </a:r>
          </a:p>
          <a:p>
            <a:pPr>
              <a:defRPr sz="1800"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Entrances</a:t>
            </a:r>
          </a:p>
          <a:p>
            <a:pPr>
              <a:defRPr sz="1800"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Outdoor spaces</a:t>
            </a:r>
          </a:p>
          <a:p>
            <a:pPr>
              <a:defRPr sz="1800"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Interior spaces</a:t>
            </a:r>
          </a:p>
        </p:txBody>
      </p:sp>
      <p:sp>
        <p:nvSpPr>
          <p:cNvPr id="169" name="TextBox 6"/>
          <p:cNvSpPr/>
          <p:nvPr/>
        </p:nvSpPr>
        <p:spPr>
          <a:xfrm>
            <a:off x="7235825" y="65960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170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172" name="2c6ac845b2c7f219597e49da8c10d061.jpg" descr="2c6ac845b2c7f219597e49da8c10d06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031" y="680706"/>
            <a:ext cx="3707938" cy="5561907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TextBox 4"/>
          <p:cNvSpPr/>
          <p:nvPr/>
        </p:nvSpPr>
        <p:spPr>
          <a:xfrm>
            <a:off x="512497" y="6231167"/>
            <a:ext cx="3733500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30 Rockefeller Center (Manhattan)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 build="p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388" y="-19708"/>
            <a:ext cx="7756557" cy="5994363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TextBox 4"/>
          <p:cNvSpPr/>
          <p:nvPr/>
        </p:nvSpPr>
        <p:spPr>
          <a:xfrm>
            <a:off x="719037" y="5938243"/>
            <a:ext cx="6463752" cy="719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Famous </a:t>
            </a:r>
            <a:r>
              <a:rPr>
                <a:solidFill>
                  <a:srgbClr val="D6A841"/>
                </a:solidFill>
              </a:rPr>
              <a:t>architects</a:t>
            </a:r>
            <a:r>
              <a:t> dressed like their New York City buildings,</a:t>
            </a:r>
          </a:p>
          <a:p>
            <a: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1931 Beaux Arts Ball</a:t>
            </a:r>
          </a:p>
        </p:txBody>
      </p:sp>
      <p:sp>
        <p:nvSpPr>
          <p:cNvPr id="177" name="TextBox 2"/>
          <p:cNvSpPr/>
          <p:nvPr/>
        </p:nvSpPr>
        <p:spPr>
          <a:xfrm>
            <a:off x="7235825" y="65960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178" name="adsny_border_ws_single_color.png" descr="adsny_border_ws_singl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180" name="72cb85d4e4d805b00acc8fee2fcd527f8e-23-chrysler-building.jpg" descr="72cb85d4e4d805b00acc8fee2fcd527f8e-23-chrysler-building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448941" y="528835"/>
            <a:ext cx="2169434" cy="47350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 build="p" bldLvl="5" animBg="1" advAuto="0"/>
      <p:bldP spid="180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7779" y="2824672"/>
            <a:ext cx="4733767" cy="3420553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TextBox 5"/>
          <p:cNvSpPr/>
          <p:nvPr/>
        </p:nvSpPr>
        <p:spPr>
          <a:xfrm>
            <a:off x="4192761" y="649303"/>
            <a:ext cx="4703803" cy="1989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800">
                <a:solidFill>
                  <a:srgbClr val="D6A841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The Art Deco style of architecture became popular in the </a:t>
            </a:r>
            <a:r>
              <a:rPr>
                <a:solidFill>
                  <a:srgbClr val="FFFFFF"/>
                </a:solidFill>
              </a:rPr>
              <a:t>1920s</a:t>
            </a:r>
            <a:r>
              <a:t> and </a:t>
            </a:r>
            <a:r>
              <a:rPr>
                <a:solidFill>
                  <a:srgbClr val="FFFFFF"/>
                </a:solidFill>
              </a:rPr>
              <a:t>1930s</a:t>
            </a:r>
            <a:r>
              <a:t>—about </a:t>
            </a:r>
            <a:r>
              <a:rPr>
                <a:solidFill>
                  <a:srgbClr val="FFFFFF"/>
                </a:solidFill>
              </a:rPr>
              <a:t>100 years ago</a:t>
            </a:r>
            <a:r>
              <a:t>! Terms associated with this era include the </a:t>
            </a:r>
            <a:r>
              <a:rPr>
                <a:solidFill>
                  <a:srgbClr val="FFFFFF"/>
                </a:solidFill>
              </a:rPr>
              <a:t>Jazz Age</a:t>
            </a:r>
            <a:r>
              <a:t> and the </a:t>
            </a:r>
            <a:r>
              <a:rPr>
                <a:solidFill>
                  <a:srgbClr val="FFFFFF"/>
                </a:solidFill>
              </a:rPr>
              <a:t>Interwar Period</a:t>
            </a:r>
            <a:r>
              <a:t>. Art Deco overlapped with the </a:t>
            </a:r>
            <a:r>
              <a:rPr>
                <a:solidFill>
                  <a:srgbClr val="FFFFFF"/>
                </a:solidFill>
              </a:rPr>
              <a:t>Roaring Twenties</a:t>
            </a:r>
            <a:r>
              <a:t> and the </a:t>
            </a:r>
            <a:r>
              <a:rPr>
                <a:solidFill>
                  <a:srgbClr val="FFFFFF"/>
                </a:solidFill>
              </a:rPr>
              <a:t>Great Depression</a:t>
            </a:r>
            <a:r>
              <a:t>.</a:t>
            </a:r>
          </a:p>
        </p:txBody>
      </p:sp>
      <p:sp>
        <p:nvSpPr>
          <p:cNvPr id="184" name="TextBox 6"/>
          <p:cNvSpPr/>
          <p:nvPr/>
        </p:nvSpPr>
        <p:spPr>
          <a:xfrm>
            <a:off x="121929" y="6239404"/>
            <a:ext cx="2932731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dirty="0"/>
              <a:t>70 Pine Street (Manhattan)</a:t>
            </a:r>
          </a:p>
        </p:txBody>
      </p:sp>
      <p:sp>
        <p:nvSpPr>
          <p:cNvPr id="185" name="TextBox 5"/>
          <p:cNvSpPr/>
          <p:nvPr/>
        </p:nvSpPr>
        <p:spPr>
          <a:xfrm>
            <a:off x="7235825" y="65960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186" name="adsny_border_ws_single_color.png" descr="adsny_border_ws_singl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188" name="ny039.jpg" descr="ny03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576" y="282360"/>
            <a:ext cx="3759294" cy="5966785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When was art deco popular?"/>
          <p:cNvSpPr>
            <a:spLocks noGrp="1"/>
          </p:cNvSpPr>
          <p:nvPr>
            <p:ph type="title"/>
          </p:nvPr>
        </p:nvSpPr>
        <p:spPr>
          <a:xfrm>
            <a:off x="4115160" y="-2413"/>
            <a:ext cx="4859005" cy="643926"/>
          </a:xfrm>
          <a:prstGeom prst="rect">
            <a:avLst/>
          </a:prstGeom>
        </p:spPr>
        <p:txBody>
          <a:bodyPr/>
          <a:lstStyle>
            <a:lvl1pPr defTabSz="685800">
              <a:defRPr sz="2250" spc="0">
                <a:solidFill>
                  <a:srgbClr val="D6A841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When was art deco popular?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E97AD"/>
      </a:accent1>
      <a:accent2>
        <a:srgbClr val="CC8E6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Horizo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E97AD"/>
      </a:accent1>
      <a:accent2>
        <a:srgbClr val="CC8E6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Horizo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2133</Words>
  <Application>Microsoft Macintosh PowerPoint</Application>
  <PresentationFormat>On-screen Show (4:3)</PresentationFormat>
  <Paragraphs>262</Paragraphs>
  <Slides>56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Arial</vt:lpstr>
      <vt:lpstr>Calibri</vt:lpstr>
      <vt:lpstr>Century Gothic</vt:lpstr>
      <vt:lpstr>Futura</vt:lpstr>
      <vt:lpstr>Horizon</vt:lpstr>
      <vt:lpstr>PowerPoint Presentation</vt:lpstr>
      <vt:lpstr>PowerPoint Presentation</vt:lpstr>
      <vt:lpstr>All buildings have STRUCTURE and design.</vt:lpstr>
      <vt:lpstr>PowerPoint Presentation</vt:lpstr>
      <vt:lpstr>PowerPoint Presentation</vt:lpstr>
      <vt:lpstr>The structure of all buildings includes: </vt:lpstr>
      <vt:lpstr>The person who designs a building is called an Architect.</vt:lpstr>
      <vt:lpstr>PowerPoint Presentation</vt:lpstr>
      <vt:lpstr>When was art deco popular?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 at these buildings… Do you notice any similar features? </vt:lpstr>
      <vt:lpstr>Massing</vt:lpstr>
      <vt:lpstr>PowerPoint Presentation</vt:lpstr>
      <vt:lpstr>Vertical lines make your eye move all the way from the bottom of a building to the top.    </vt:lpstr>
      <vt:lpstr>PowerPoint Presentation</vt:lpstr>
      <vt:lpstr>Flat Roofs</vt:lpstr>
      <vt:lpstr>Pitched Roofs</vt:lpstr>
      <vt:lpstr>PowerPoint Presentation</vt:lpstr>
      <vt:lpstr>PowerPoint Presentation</vt:lpstr>
      <vt:lpstr>All buildings have both structure and design.</vt:lpstr>
      <vt:lpstr>Design of all buildings include: </vt:lpstr>
      <vt:lpstr>PowerPoint Presentation</vt:lpstr>
      <vt:lpstr>PowerPoint Presentation</vt:lpstr>
      <vt:lpstr>PowerPoint Presentation</vt:lpstr>
      <vt:lpstr>PowerPoint Presentation</vt:lpstr>
      <vt:lpstr>Surface material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Common Deco Surface Materials Are: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Sculptural Relief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Meghan Weatherby</cp:lastModifiedBy>
  <cp:revision>15</cp:revision>
  <dcterms:modified xsi:type="dcterms:W3CDTF">2021-03-10T21:02:04Z</dcterms:modified>
</cp:coreProperties>
</file>