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14" r:id="rId2"/>
    <p:sldId id="257" r:id="rId3"/>
    <p:sldId id="258" r:id="rId4"/>
    <p:sldId id="259" r:id="rId5"/>
    <p:sldId id="260" r:id="rId6"/>
    <p:sldId id="261" r:id="rId7"/>
    <p:sldId id="315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309" r:id="rId2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DE2"/>
          </a:solidFill>
        </a:fill>
      </a:tcStyle>
    </a:wholeTbl>
    <a:band2H>
      <a:tcTxStyle/>
      <a:tcStyle>
        <a:tcBdr/>
        <a:fill>
          <a:solidFill>
            <a:srgbClr val="ECEFF1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055"/>
    <p:restoredTop sz="94694"/>
  </p:normalViewPr>
  <p:slideViewPr>
    <p:cSldViewPr snapToGrid="0" snapToObjects="1">
      <p:cViewPr>
        <p:scale>
          <a:sx n="62" d="100"/>
          <a:sy n="62" d="100"/>
        </p:scale>
        <p:origin x="16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55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orizon.png" descr="horizon.png"/>
          <p:cNvPicPr>
            <a:picLocks noChangeAspect="1"/>
          </p:cNvPicPr>
          <p:nvPr/>
        </p:nvPicPr>
        <p:blipFill>
          <a:blip r:embed="rId2"/>
          <a:srcRect t="33332"/>
          <a:stretch>
            <a:fillRect/>
          </a:stretch>
        </p:blipFill>
        <p:spPr>
          <a:xfrm>
            <a:off x="0" y="0"/>
            <a:ext cx="9144000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horizon.png" descr="horiz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4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cap="all" spc="50"/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09600" y="3462337"/>
            <a:ext cx="7885114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1pPr>
            <a:lvl2pPr marL="0" indent="4572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2pPr>
            <a:lvl3pPr marL="0" indent="9144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3pPr>
            <a:lvl4pPr marL="0" indent="13716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4pPr>
            <a:lvl5pPr marL="0" indent="18288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7" descr="Picture 7"/>
          <p:cNvPicPr>
            <a:picLocks noChangeAspect="1"/>
          </p:cNvPicPr>
          <p:nvPr/>
        </p:nvPicPr>
        <p:blipFill>
          <a:blip r:embed="rId2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192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1pPr>
            <a:lvl2pPr marL="0" indent="4572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2pPr>
            <a:lvl3pPr marL="0" indent="9144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3pPr>
            <a:lvl4pPr marL="0" indent="13716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4pPr>
            <a:lvl5pPr marL="0" indent="18288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itle Text"/>
          <p:cNvSpPr>
            <a:spLocks noGrp="1"/>
          </p:cNvSpPr>
          <p:nvPr>
            <p:ph type="title"/>
          </p:nvPr>
        </p:nvSpPr>
        <p:spPr>
          <a:xfrm>
            <a:off x="685800" y="2007887"/>
            <a:ext cx="7772400" cy="1470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cap="all" spc="50"/>
            </a:lvl1pPr>
          </a:lstStyle>
          <a:p>
            <a:r>
              <a:t>Title Text</a:t>
            </a:r>
          </a:p>
        </p:txBody>
      </p:sp>
      <p:sp>
        <p:nvSpPr>
          <p:cNvPr id="5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spc="50"/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30"/>
            </a:lvl1pPr>
            <a:lvl2pPr marL="742950" indent="-285750">
              <a:defRPr spc="30"/>
            </a:lvl2pPr>
            <a:lvl3pPr marL="1143000" indent="-228600">
              <a:defRPr spc="30"/>
            </a:lvl3pPr>
            <a:lvl4pPr marL="1600200" indent="-228600">
              <a:defRPr spc="30"/>
            </a:lvl4pPr>
            <a:lvl5pPr marL="2057400" indent="-228600">
              <a:defRPr spc="3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itle Text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spc="50">
                <a:solidFill>
                  <a:srgbClr val="DC9E1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57344" y="1447800"/>
            <a:ext cx="3419856" cy="34747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09600" y="2547890"/>
            <a:ext cx="2971800" cy="2405110"/>
          </a:xfrm>
          <a:prstGeom prst="rect">
            <a:avLst/>
          </a:prstGeom>
        </p:spPr>
        <p:txBody>
          <a:bodyPr lIns="9144" tIns="9144" rIns="9144" bIns="9144">
            <a:normAutofit/>
          </a:bodyPr>
          <a:lstStyle>
            <a:lvl1pPr marL="0" indent="0">
              <a:buClrTx/>
              <a:buSzTx/>
              <a:buFontTx/>
              <a:buNone/>
              <a:defRPr sz="1400" spc="30"/>
            </a:lvl1pPr>
            <a:lvl2pPr marL="0" indent="457200">
              <a:buClrTx/>
              <a:buSzTx/>
              <a:buFontTx/>
              <a:buNone/>
              <a:defRPr sz="1400" spc="30"/>
            </a:lvl2pPr>
            <a:lvl3pPr marL="0" indent="914400">
              <a:buClrTx/>
              <a:buSzTx/>
              <a:buFontTx/>
              <a:buNone/>
              <a:defRPr sz="1400" spc="30"/>
            </a:lvl3pPr>
            <a:lvl4pPr marL="0" indent="1371600">
              <a:buClrTx/>
              <a:buSzTx/>
              <a:buFontTx/>
              <a:buNone/>
              <a:defRPr sz="1400" spc="30"/>
            </a:lvl4pPr>
            <a:lvl5pPr marL="0" indent="1828800">
              <a:buClrTx/>
              <a:buSzTx/>
              <a:buFontTx/>
              <a:buNone/>
              <a:defRPr sz="1400" spc="3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69000">
              <a:srgbClr val="000000"/>
            </a:gs>
            <a:gs pos="100000">
              <a:srgbClr val="383838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rizon.png" descr="horizo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/>
          <a:lstStyle/>
          <a:p>
            <a:r>
              <a:t>Title Text</a:t>
            </a:r>
          </a:p>
        </p:txBody>
      </p:sp>
      <p:sp>
        <p:nvSpPr>
          <p:cNvPr id="4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2"/>
          </p:nvPr>
        </p:nvSpPr>
        <p:spPr>
          <a:xfrm>
            <a:off x="8275416" y="6410642"/>
            <a:ext cx="258985" cy="2565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27075" marR="0" indent="-26987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1303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5875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0447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5019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9591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4163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8735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ubtitle 1"/>
          <p:cNvSpPr>
            <a:spLocks noGrp="1"/>
          </p:cNvSpPr>
          <p:nvPr>
            <p:ph type="body" sz="quarter" idx="1"/>
          </p:nvPr>
        </p:nvSpPr>
        <p:spPr>
          <a:xfrm>
            <a:off x="278769" y="292099"/>
            <a:ext cx="8586462" cy="112534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900"/>
              </a:spcBef>
              <a:defRPr sz="270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MAKES A </a:t>
            </a:r>
            <a:r>
              <a:rPr>
                <a:solidFill>
                  <a:srgbClr val="FFFFFF"/>
                </a:solidFill>
              </a:rPr>
              <a:t>NEW YORK BUILDING ART DECO</a:t>
            </a:r>
            <a:r>
              <a:t>?</a:t>
            </a:r>
          </a:p>
        </p:txBody>
      </p:sp>
      <p:pic>
        <p:nvPicPr>
          <p:cNvPr id="91" name="14984929898_a443f8bf3e_k-1.jpg" descr="14984929898_a443f8bf3e_k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74" y="1027396"/>
            <a:ext cx="6970452" cy="5227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94" name="TextBox 4"/>
          <p:cNvSpPr/>
          <p:nvPr/>
        </p:nvSpPr>
        <p:spPr>
          <a:xfrm>
            <a:off x="1050130" y="6243867"/>
            <a:ext cx="478988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Chrysler Building, Midtown East (Manhattan)</a:t>
            </a:r>
          </a:p>
        </p:txBody>
      </p:sp>
    </p:spTree>
    <p:extLst>
      <p:ext uri="{BB962C8B-B14F-4D97-AF65-F5344CB8AC3E}">
        <p14:creationId xmlns:p14="http://schemas.microsoft.com/office/powerpoint/2010/main" val="32702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779" y="2824672"/>
            <a:ext cx="4733767" cy="342055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extBox 5"/>
          <p:cNvSpPr/>
          <p:nvPr/>
        </p:nvSpPr>
        <p:spPr>
          <a:xfrm>
            <a:off x="4358589" y="1397733"/>
            <a:ext cx="437214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The Art Deco style of architecture became popular in the </a:t>
            </a:r>
            <a:r>
              <a:rPr dirty="0">
                <a:solidFill>
                  <a:srgbClr val="FFFFFF"/>
                </a:solidFill>
              </a:rPr>
              <a:t>1920s</a:t>
            </a:r>
            <a:r>
              <a:rPr dirty="0"/>
              <a:t> and </a:t>
            </a:r>
            <a:r>
              <a:rPr dirty="0">
                <a:solidFill>
                  <a:srgbClr val="FFFFFF"/>
                </a:solidFill>
              </a:rPr>
              <a:t>1930s</a:t>
            </a:r>
            <a:r>
              <a:rPr dirty="0"/>
              <a:t>—about </a:t>
            </a:r>
            <a:r>
              <a:rPr dirty="0">
                <a:solidFill>
                  <a:srgbClr val="FFFFFF"/>
                </a:solidFill>
              </a:rPr>
              <a:t>100 years ago</a:t>
            </a:r>
            <a:r>
              <a:rPr dirty="0"/>
              <a:t>!</a:t>
            </a:r>
          </a:p>
        </p:txBody>
      </p:sp>
      <p:sp>
        <p:nvSpPr>
          <p:cNvPr id="184" name="TextBox 6"/>
          <p:cNvSpPr/>
          <p:nvPr/>
        </p:nvSpPr>
        <p:spPr>
          <a:xfrm>
            <a:off x="121929" y="6239404"/>
            <a:ext cx="293273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70 Pine Street (Manhattan)</a:t>
            </a:r>
          </a:p>
        </p:txBody>
      </p:sp>
      <p:sp>
        <p:nvSpPr>
          <p:cNvPr id="185" name="TextBox 5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86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88" name="ny039.jpg" descr="ny03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76" y="282360"/>
            <a:ext cx="3759294" cy="596678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When was art deco popular?"/>
          <p:cNvSpPr>
            <a:spLocks noGrp="1"/>
          </p:cNvSpPr>
          <p:nvPr>
            <p:ph type="title"/>
          </p:nvPr>
        </p:nvSpPr>
        <p:spPr>
          <a:xfrm>
            <a:off x="4162743" y="375590"/>
            <a:ext cx="4859005" cy="643926"/>
          </a:xfrm>
          <a:prstGeom prst="rect">
            <a:avLst/>
          </a:prstGeom>
        </p:spPr>
        <p:txBody>
          <a:bodyPr/>
          <a:lstStyle>
            <a:lvl1pPr defTabSz="685800">
              <a:defRPr sz="225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When was art deco popular?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Modern cities were developing."/>
          <p:cNvSpPr/>
          <p:nvPr/>
        </p:nvSpPr>
        <p:spPr>
          <a:xfrm>
            <a:off x="2880104" y="5412145"/>
            <a:ext cx="3383792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Modern cities were developing.</a:t>
            </a:r>
          </a:p>
        </p:txBody>
      </p:sp>
      <p:sp>
        <p:nvSpPr>
          <p:cNvPr id="192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93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95" name="Deco buildings were designed during changing times in America, after World War I (ending in 1918) and before World War II (ending in 1945)."/>
          <p:cNvSpPr>
            <a:spLocks noGrp="1"/>
          </p:cNvSpPr>
          <p:nvPr>
            <p:ph type="body" sz="quarter" idx="4294967295"/>
          </p:nvPr>
        </p:nvSpPr>
        <p:spPr>
          <a:xfrm>
            <a:off x="468535" y="184050"/>
            <a:ext cx="8206930" cy="8374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Deco buildings were designed during changing times in America, after </a:t>
            </a:r>
            <a:r>
              <a:rPr dirty="0">
                <a:solidFill>
                  <a:srgbClr val="FFFFFF"/>
                </a:solidFill>
              </a:rPr>
              <a:t>World War I</a:t>
            </a:r>
            <a:r>
              <a:rPr dirty="0"/>
              <a:t> and before </a:t>
            </a:r>
            <a:r>
              <a:rPr dirty="0">
                <a:solidFill>
                  <a:srgbClr val="FFFFFF"/>
                </a:solidFill>
              </a:rPr>
              <a:t>World War II</a:t>
            </a:r>
            <a:r>
              <a:rPr dirty="0"/>
              <a:t>. </a:t>
            </a:r>
          </a:p>
        </p:txBody>
      </p:sp>
      <p:pic>
        <p:nvPicPr>
          <p:cNvPr id="196" name="u-g-Q10OKN80.jpg" descr="u-g-Q10OKN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87" y="1086007"/>
            <a:ext cx="6682426" cy="493284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Construction workers eating lunch up high at Rockefeller Center"/>
          <p:cNvSpPr/>
          <p:nvPr/>
        </p:nvSpPr>
        <p:spPr>
          <a:xfrm>
            <a:off x="1203392" y="6083355"/>
            <a:ext cx="5964794" cy="35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Construction workers eating lunch up high at Rockefeller Center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build="p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201" name="As more people moved to Manhattan, New York grew outwards toward what are now the other boroughs, as well as upwards.…"/>
          <p:cNvSpPr/>
          <p:nvPr/>
        </p:nvSpPr>
        <p:spPr>
          <a:xfrm>
            <a:off x="525780" y="2147838"/>
            <a:ext cx="2103845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As more people moved to Manhattan, New York grew </a:t>
            </a:r>
            <a:r>
              <a:rPr dirty="0">
                <a:solidFill>
                  <a:srgbClr val="FFFFFF"/>
                </a:solidFill>
              </a:rPr>
              <a:t>outwards</a:t>
            </a:r>
            <a:r>
              <a:rPr dirty="0"/>
              <a:t> toward what are now the </a:t>
            </a:r>
            <a:r>
              <a:rPr dirty="0">
                <a:solidFill>
                  <a:srgbClr val="FFFFFF"/>
                </a:solidFill>
              </a:rPr>
              <a:t>other boroughs</a:t>
            </a:r>
            <a:r>
              <a:rPr dirty="0"/>
              <a:t>, as well as </a:t>
            </a:r>
            <a:r>
              <a:rPr dirty="0">
                <a:solidFill>
                  <a:srgbClr val="FFFFFF"/>
                </a:solidFill>
              </a:rPr>
              <a:t>upwards. </a:t>
            </a:r>
          </a:p>
        </p:txBody>
      </p:sp>
      <p:pic>
        <p:nvPicPr>
          <p:cNvPr id="202" name="dde5bb949c91afecbf7f3cfc42d1fe8e.png" descr="dde5bb949c91afecbf7f3cfc42d1fe8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601" y="416222"/>
            <a:ext cx="5917795" cy="5771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Buildings were being made taller and taller creating the modern skyscraper."/>
          <p:cNvSpPr/>
          <p:nvPr/>
        </p:nvSpPr>
        <p:spPr>
          <a:xfrm>
            <a:off x="584560" y="580852"/>
            <a:ext cx="797487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Buildings were being made taller and taller creating the </a:t>
            </a:r>
            <a:r>
              <a:rPr>
                <a:solidFill>
                  <a:srgbClr val="FFFFFF"/>
                </a:solidFill>
              </a:rPr>
              <a:t>modern skyscraper</a:t>
            </a:r>
            <a:r>
              <a:t>.</a:t>
            </a:r>
          </a:p>
        </p:txBody>
      </p:sp>
      <p:pic>
        <p:nvPicPr>
          <p:cNvPr id="205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07" name="Screen Shot 2020-09-14 at 10.10.02 PM.jpg" descr="Screen Shot 2020-09-14 at 10.10.02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4" y="1171196"/>
            <a:ext cx="8782292" cy="4954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here were many new materials being created, like plastic and special metals.…"/>
          <p:cNvSpPr/>
          <p:nvPr/>
        </p:nvSpPr>
        <p:spPr>
          <a:xfrm>
            <a:off x="0" y="680186"/>
            <a:ext cx="91440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There were many </a:t>
            </a:r>
            <a:r>
              <a:rPr dirty="0">
                <a:solidFill>
                  <a:srgbClr val="FFFFFF"/>
                </a:solidFill>
              </a:rPr>
              <a:t>new materials</a:t>
            </a:r>
            <a:r>
              <a:rPr dirty="0"/>
              <a:t> being created, like </a:t>
            </a:r>
            <a:r>
              <a:rPr dirty="0">
                <a:solidFill>
                  <a:srgbClr val="FFFFFF"/>
                </a:solidFill>
              </a:rPr>
              <a:t>plastic</a:t>
            </a:r>
            <a:r>
              <a:rPr dirty="0"/>
              <a:t> and </a:t>
            </a:r>
            <a:r>
              <a:rPr dirty="0">
                <a:solidFill>
                  <a:srgbClr val="FFFFFF"/>
                </a:solidFill>
              </a:rPr>
              <a:t>special metals</a:t>
            </a:r>
            <a:r>
              <a:rPr dirty="0"/>
              <a:t>. </a:t>
            </a:r>
          </a:p>
        </p:txBody>
      </p:sp>
      <p:pic>
        <p:nvPicPr>
          <p:cNvPr id="210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12" name="chrysler building stainless steel.png" descr="chrysler building stainless ste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93713"/>
            <a:ext cx="9144001" cy="327057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4"/>
          <p:cNvSpPr/>
          <p:nvPr/>
        </p:nvSpPr>
        <p:spPr>
          <a:xfrm>
            <a:off x="177217" y="5129098"/>
            <a:ext cx="3243484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Chrysler Building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ontent Placeholder 2"/>
          <p:cNvSpPr>
            <a:spLocks noGrp="1"/>
          </p:cNvSpPr>
          <p:nvPr>
            <p:ph type="body" idx="1"/>
          </p:nvPr>
        </p:nvSpPr>
        <p:spPr>
          <a:xfrm>
            <a:off x="196850" y="265113"/>
            <a:ext cx="8724900" cy="4114801"/>
          </a:xfrm>
          <a:prstGeom prst="rect">
            <a:avLst/>
          </a:prstGeom>
        </p:spPr>
        <p:txBody>
          <a:bodyPr/>
          <a:lstStyle/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Even though buildings have the same </a:t>
            </a:r>
            <a:r>
              <a:rPr>
                <a:solidFill>
                  <a:srgbClr val="FFFFFF"/>
                </a:solidFill>
              </a:rPr>
              <a:t>structural parts</a:t>
            </a:r>
            <a:r>
              <a:t>, </a:t>
            </a:r>
            <a:r>
              <a:rPr>
                <a:solidFill>
                  <a:srgbClr val="D6A800"/>
                </a:solidFill>
              </a:rPr>
              <a:t>each building is unique</a:t>
            </a:r>
            <a:r>
              <a:t>. 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Most Art Deco buildings </a:t>
            </a:r>
            <a:r>
              <a:rPr>
                <a:solidFill>
                  <a:srgbClr val="FFFFFF"/>
                </a:solidFill>
              </a:rPr>
              <a:t>share features that are similar</a:t>
            </a:r>
            <a:r>
              <a:t> but not exactly the same. Like people in a family!</a:t>
            </a:r>
          </a:p>
        </p:txBody>
      </p:sp>
      <p:pic>
        <p:nvPicPr>
          <p:cNvPr id="21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806575"/>
            <a:ext cx="2255839" cy="370522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Box 4"/>
          <p:cNvSpPr/>
          <p:nvPr/>
        </p:nvSpPr>
        <p:spPr>
          <a:xfrm>
            <a:off x="963612" y="5507037"/>
            <a:ext cx="1801898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120 Wall Street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(Manhattan)</a:t>
            </a:r>
          </a:p>
        </p:txBody>
      </p:sp>
      <p:pic>
        <p:nvPicPr>
          <p:cNvPr id="21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237" y="1828800"/>
            <a:ext cx="2157413" cy="368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Box 6"/>
          <p:cNvSpPr/>
          <p:nvPr/>
        </p:nvSpPr>
        <p:spPr>
          <a:xfrm>
            <a:off x="6415087" y="5495925"/>
            <a:ext cx="180357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Squibb Building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(Manhattan)</a:t>
            </a:r>
          </a:p>
        </p:txBody>
      </p:sp>
      <p:pic>
        <p:nvPicPr>
          <p:cNvPr id="220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337" y="1806575"/>
            <a:ext cx="2284413" cy="3721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xtBox 8"/>
          <p:cNvSpPr/>
          <p:nvPr/>
        </p:nvSpPr>
        <p:spPr>
          <a:xfrm>
            <a:off x="3852862" y="5507037"/>
            <a:ext cx="1426182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Century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(Manhattan)</a:t>
            </a:r>
          </a:p>
        </p:txBody>
      </p:sp>
      <p:sp>
        <p:nvSpPr>
          <p:cNvPr id="222" name="TextBox 8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23" name="adsny_border_ws_single_color.png" descr="adsny_border_ws_single_col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build="p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Look at these buildings… Do you notice any similar features?"/>
          <p:cNvSpPr>
            <a:spLocks noGrp="1"/>
          </p:cNvSpPr>
          <p:nvPr>
            <p:ph type="title"/>
          </p:nvPr>
        </p:nvSpPr>
        <p:spPr>
          <a:xfrm>
            <a:off x="276225" y="160654"/>
            <a:ext cx="8591550" cy="1143001"/>
          </a:xfrm>
          <a:prstGeom prst="rect">
            <a:avLst/>
          </a:prstGeom>
        </p:spPr>
        <p:txBody>
          <a:bodyPr anchor="b"/>
          <a:lstStyle/>
          <a:p>
            <a:pPr algn="ctr">
              <a:defRPr sz="300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Look at these buildings…</a:t>
            </a:r>
            <a:br/>
            <a:r>
              <a:t>Do you notice any </a:t>
            </a:r>
            <a:r>
              <a:rPr>
                <a:solidFill>
                  <a:srgbClr val="FFFFFF"/>
                </a:solidFill>
              </a:rPr>
              <a:t>similar features</a:t>
            </a:r>
            <a:r>
              <a:t>? </a:t>
            </a:r>
          </a:p>
        </p:txBody>
      </p:sp>
      <p:pic>
        <p:nvPicPr>
          <p:cNvPr id="227" name="Content Placeholder 4" descr="Content Placeholder 4"/>
          <p:cNvPicPr>
            <a:picLocks noChangeAspect="1"/>
          </p:cNvPicPr>
          <p:nvPr/>
        </p:nvPicPr>
        <p:blipFill>
          <a:blip r:embed="rId2"/>
          <a:srcRect t="8673" b="8672"/>
          <a:stretch>
            <a:fillRect/>
          </a:stretch>
        </p:blipFill>
        <p:spPr>
          <a:xfrm>
            <a:off x="312738" y="1571625"/>
            <a:ext cx="3733801" cy="41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Content Placeholder 5" descr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75" y="1864256"/>
            <a:ext cx="4633913" cy="382322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extBox 6"/>
          <p:cNvSpPr/>
          <p:nvPr/>
        </p:nvSpPr>
        <p:spPr>
          <a:xfrm>
            <a:off x="4581631" y="5819457"/>
            <a:ext cx="3987885" cy="1072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Sears, Roebuck &amp; Company Building</a:t>
            </a:r>
          </a:p>
          <a:p>
            <a:pPr>
              <a:defRPr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(Brooklyn)</a:t>
            </a:r>
            <a:endParaRPr sz="2400"/>
          </a:p>
        </p:txBody>
      </p:sp>
      <p:sp>
        <p:nvSpPr>
          <p:cNvPr id="230" name="TextBox 7"/>
          <p:cNvSpPr/>
          <p:nvPr/>
        </p:nvSpPr>
        <p:spPr>
          <a:xfrm>
            <a:off x="274108" y="5814765"/>
            <a:ext cx="2445617" cy="66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1001 Jerome Avenue </a:t>
            </a:r>
          </a:p>
          <a:p>
            <a:pPr>
              <a:defRPr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(The Bronx) </a:t>
            </a:r>
          </a:p>
        </p:txBody>
      </p:sp>
      <p:pic>
        <p:nvPicPr>
          <p:cNvPr id="231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 advAuto="0"/>
      <p:bldP spid="22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>
            <a:spLocks noGrp="1"/>
          </p:cNvSpPr>
          <p:nvPr>
            <p:ph type="title"/>
          </p:nvPr>
        </p:nvSpPr>
        <p:spPr>
          <a:xfrm>
            <a:off x="0" y="91758"/>
            <a:ext cx="9144000" cy="622301"/>
          </a:xfrm>
          <a:prstGeom prst="rect">
            <a:avLst/>
          </a:prstGeom>
        </p:spPr>
        <p:txBody>
          <a:bodyPr/>
          <a:lstStyle>
            <a:lvl1pPr algn="ctr">
              <a:defRPr sz="3200" spc="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dirty="0"/>
              <a:t>Shape and size</a:t>
            </a:r>
            <a:endParaRPr dirty="0"/>
          </a:p>
        </p:txBody>
      </p:sp>
      <p:sp>
        <p:nvSpPr>
          <p:cNvPr id="235" name="Content Placeholder 2"/>
          <p:cNvSpPr>
            <a:spLocks noGrp="1"/>
          </p:cNvSpPr>
          <p:nvPr>
            <p:ph type="body" sz="quarter" idx="1"/>
          </p:nvPr>
        </p:nvSpPr>
        <p:spPr>
          <a:xfrm>
            <a:off x="249237" y="821121"/>
            <a:ext cx="4959906" cy="15590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0473" indent="-180473">
              <a:lnSpc>
                <a:spcPct val="90000"/>
              </a:lnSpc>
              <a:buClrTx/>
              <a:buFontTx/>
              <a:buChar char="•"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1800" dirty="0">
                <a:solidFill>
                  <a:schemeClr val="bg1"/>
                </a:solidFill>
                <a:sym typeface="Futura"/>
              </a:rPr>
              <a:t>Buildings are 3-D</a:t>
            </a:r>
            <a:r>
              <a:rPr lang="en-US" dirty="0">
                <a:solidFill>
                  <a:srgbClr val="DC9E1F"/>
                </a:solidFill>
              </a:rPr>
              <a:t>,</a:t>
            </a:r>
            <a:r>
              <a:rPr lang="en-US" sz="1800" dirty="0">
                <a:sym typeface="Futura"/>
              </a:rPr>
              <a:t> like a Playdough sculpture, not 2-D, or flat like a drawing.</a:t>
            </a:r>
            <a:endParaRPr dirty="0"/>
          </a:p>
          <a:p>
            <a:pPr marL="180473" indent="-180473">
              <a:lnSpc>
                <a:spcPct val="90000"/>
              </a:lnSpc>
              <a:buClrTx/>
              <a:buFontTx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US" dirty="0"/>
              <a:t>Every building has a general shape and size that </a:t>
            </a:r>
            <a:r>
              <a:rPr lang="en-US" dirty="0">
                <a:solidFill>
                  <a:srgbClr val="FFFFFF"/>
                </a:solidFill>
              </a:rPr>
              <a:t>takes up space</a:t>
            </a:r>
            <a:r>
              <a:rPr dirty="0"/>
              <a:t>.</a:t>
            </a:r>
            <a:endParaRPr lang="en-US" dirty="0"/>
          </a:p>
        </p:txBody>
      </p:sp>
      <p:sp>
        <p:nvSpPr>
          <p:cNvPr id="236" name="TextBox 7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37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39" name="primaryphoto-42.jpg" descr="primaryphoto-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792" y="831917"/>
            <a:ext cx="3227196" cy="555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The-News-Building-220-E.-42nd-St.-New-York-1.png" descr="The-News-Building-220-E.-42nd-St.-New-York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40" y="2380218"/>
            <a:ext cx="4604901" cy="356879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extBox 7"/>
          <p:cNvSpPr/>
          <p:nvPr/>
        </p:nvSpPr>
        <p:spPr>
          <a:xfrm>
            <a:off x="389254" y="6073061"/>
            <a:ext cx="3578460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Daily News Building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build="p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extBox 2"/>
          <p:cNvSpPr/>
          <p:nvPr/>
        </p:nvSpPr>
        <p:spPr>
          <a:xfrm>
            <a:off x="7266305" y="64944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245" name="Art Deco skyscrapers normally have different stepped levels.…"/>
          <p:cNvSpPr/>
          <p:nvPr/>
        </p:nvSpPr>
        <p:spPr>
          <a:xfrm>
            <a:off x="245288" y="210919"/>
            <a:ext cx="8653424" cy="764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Art Deco skyscrapers normally have different </a:t>
            </a:r>
            <a:r>
              <a:rPr>
                <a:solidFill>
                  <a:srgbClr val="FFFFFF"/>
                </a:solidFill>
              </a:rPr>
              <a:t>stepped</a:t>
            </a:r>
            <a:r>
              <a:t> </a:t>
            </a:r>
            <a:r>
              <a:rPr>
                <a:solidFill>
                  <a:srgbClr val="FFFFFF"/>
                </a:solidFill>
              </a:rPr>
              <a:t>levels.</a:t>
            </a:r>
          </a:p>
          <a:p>
            <a:pPr marL="180473" indent="-180473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These steps are similar to the steps in </a:t>
            </a:r>
            <a:r>
              <a:rPr>
                <a:solidFill>
                  <a:srgbClr val="FFFFFF"/>
                </a:solidFill>
              </a:rPr>
              <a:t>Mayan and Aztecan pyramids </a:t>
            </a:r>
            <a:r>
              <a:rPr>
                <a:solidFill>
                  <a:srgbClr val="D6A841"/>
                </a:solidFill>
              </a:rPr>
              <a:t>(ziggurats).</a:t>
            </a:r>
          </a:p>
        </p:txBody>
      </p:sp>
      <p:sp>
        <p:nvSpPr>
          <p:cNvPr id="246" name="TextBox 5"/>
          <p:cNvSpPr/>
          <p:nvPr/>
        </p:nvSpPr>
        <p:spPr>
          <a:xfrm>
            <a:off x="791965" y="6051591"/>
            <a:ext cx="1779053" cy="37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Tikal, Guatemala</a:t>
            </a:r>
          </a:p>
        </p:txBody>
      </p:sp>
      <p:sp>
        <p:nvSpPr>
          <p:cNvPr id="247" name="TextBox 6"/>
          <p:cNvSpPr/>
          <p:nvPr/>
        </p:nvSpPr>
        <p:spPr>
          <a:xfrm>
            <a:off x="5179674" y="6039080"/>
            <a:ext cx="3923354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Paramount Building (Manhattan)</a:t>
            </a:r>
          </a:p>
        </p:txBody>
      </p:sp>
      <p:pic>
        <p:nvPicPr>
          <p:cNvPr id="248" name="043807af0a3127976eca96e22418f631.jpg" descr="043807af0a3127976eca96e22418f6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783" y="1133707"/>
            <a:ext cx="3071302" cy="4844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visiting-tikal-temple-1-770x460.jpg" descr="visiting-tikal-temple-1-770x46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38" y="1133707"/>
            <a:ext cx="3506368" cy="48443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E8D7F9-4DC6-2A4D-A33C-45D0A206300F}"/>
              </a:ext>
            </a:extLst>
          </p:cNvPr>
          <p:cNvGrpSpPr/>
          <p:nvPr/>
        </p:nvGrpSpPr>
        <p:grpSpPr>
          <a:xfrm>
            <a:off x="7066205" y="2704389"/>
            <a:ext cx="432611" cy="860997"/>
            <a:chOff x="6614706" y="2696591"/>
            <a:chExt cx="432611" cy="860997"/>
          </a:xfrm>
        </p:grpSpPr>
        <p:sp>
          <p:nvSpPr>
            <p:cNvPr id="250" name="Line"/>
            <p:cNvSpPr/>
            <p:nvPr/>
          </p:nvSpPr>
          <p:spPr>
            <a:xfrm flipV="1">
              <a:off x="7016982" y="3395659"/>
              <a:ext cx="1" cy="161929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1" name="Line"/>
            <p:cNvSpPr/>
            <p:nvPr/>
          </p:nvSpPr>
          <p:spPr>
            <a:xfrm flipV="1">
              <a:off x="6916279" y="3127094"/>
              <a:ext cx="454" cy="257176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2" name="Line"/>
            <p:cNvSpPr/>
            <p:nvPr/>
          </p:nvSpPr>
          <p:spPr>
            <a:xfrm flipV="1">
              <a:off x="6816495" y="2887063"/>
              <a:ext cx="1" cy="23114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3" name="Line"/>
            <p:cNvSpPr/>
            <p:nvPr/>
          </p:nvSpPr>
          <p:spPr>
            <a:xfrm flipV="1">
              <a:off x="6727745" y="2717649"/>
              <a:ext cx="1" cy="161928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4" name="Line"/>
            <p:cNvSpPr/>
            <p:nvPr/>
          </p:nvSpPr>
          <p:spPr>
            <a:xfrm flipH="1">
              <a:off x="6897026" y="3370865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5" name="Line"/>
            <p:cNvSpPr/>
            <p:nvPr/>
          </p:nvSpPr>
          <p:spPr>
            <a:xfrm flipH="1">
              <a:off x="6795325" y="3107340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6" name="Line"/>
            <p:cNvSpPr/>
            <p:nvPr/>
          </p:nvSpPr>
          <p:spPr>
            <a:xfrm flipH="1">
              <a:off x="6690700" y="2897790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7" name="Line"/>
            <p:cNvSpPr/>
            <p:nvPr/>
          </p:nvSpPr>
          <p:spPr>
            <a:xfrm flipH="1">
              <a:off x="6614706" y="2696591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8FD907E-F6C2-024F-9548-1D5B784F662E}"/>
              </a:ext>
            </a:extLst>
          </p:cNvPr>
          <p:cNvGrpSpPr/>
          <p:nvPr/>
        </p:nvGrpSpPr>
        <p:grpSpPr>
          <a:xfrm>
            <a:off x="1178238" y="3322997"/>
            <a:ext cx="1044251" cy="2038191"/>
            <a:chOff x="726739" y="3315199"/>
            <a:chExt cx="1044251" cy="2038191"/>
          </a:xfrm>
        </p:grpSpPr>
        <p:sp>
          <p:nvSpPr>
            <p:cNvPr id="258" name="Line"/>
            <p:cNvSpPr/>
            <p:nvPr/>
          </p:nvSpPr>
          <p:spPr>
            <a:xfrm flipH="1">
              <a:off x="1500921" y="372217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9" name="Line"/>
            <p:cNvSpPr/>
            <p:nvPr/>
          </p:nvSpPr>
          <p:spPr>
            <a:xfrm flipH="1">
              <a:off x="1618396" y="3509737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0" name="Line"/>
            <p:cNvSpPr/>
            <p:nvPr/>
          </p:nvSpPr>
          <p:spPr>
            <a:xfrm flipV="1">
              <a:off x="726739" y="5100125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1" name="Line"/>
            <p:cNvSpPr/>
            <p:nvPr/>
          </p:nvSpPr>
          <p:spPr>
            <a:xfrm flipH="1">
              <a:off x="730143" y="508742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2" name="Line"/>
            <p:cNvSpPr/>
            <p:nvPr/>
          </p:nvSpPr>
          <p:spPr>
            <a:xfrm flipV="1">
              <a:off x="847389" y="4849300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3" name="Line"/>
            <p:cNvSpPr/>
            <p:nvPr/>
          </p:nvSpPr>
          <p:spPr>
            <a:xfrm flipH="1">
              <a:off x="860318" y="4836600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4" name="Line"/>
            <p:cNvSpPr/>
            <p:nvPr/>
          </p:nvSpPr>
          <p:spPr>
            <a:xfrm flipV="1">
              <a:off x="987089" y="4601650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5" name="Line"/>
            <p:cNvSpPr/>
            <p:nvPr/>
          </p:nvSpPr>
          <p:spPr>
            <a:xfrm flipH="1">
              <a:off x="1003193" y="4588950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" name="Line"/>
            <p:cNvSpPr/>
            <p:nvPr/>
          </p:nvSpPr>
          <p:spPr>
            <a:xfrm flipV="1">
              <a:off x="1126789" y="4360350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7" name="Line"/>
            <p:cNvSpPr/>
            <p:nvPr/>
          </p:nvSpPr>
          <p:spPr>
            <a:xfrm flipH="1">
              <a:off x="1142146" y="435082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8" name="Line"/>
            <p:cNvSpPr/>
            <p:nvPr/>
          </p:nvSpPr>
          <p:spPr>
            <a:xfrm flipV="1">
              <a:off x="1262888" y="4158418"/>
              <a:ext cx="20795" cy="182094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" name="Line"/>
            <p:cNvSpPr/>
            <p:nvPr/>
          </p:nvSpPr>
          <p:spPr>
            <a:xfrm flipH="1">
              <a:off x="1259621" y="4157150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" name="Line"/>
            <p:cNvSpPr/>
            <p:nvPr/>
          </p:nvSpPr>
          <p:spPr>
            <a:xfrm flipV="1">
              <a:off x="1393063" y="3967918"/>
              <a:ext cx="20795" cy="182094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" name="Line"/>
            <p:cNvSpPr/>
            <p:nvPr/>
          </p:nvSpPr>
          <p:spPr>
            <a:xfrm flipH="1">
              <a:off x="1386621" y="396347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2" name="Line"/>
            <p:cNvSpPr/>
            <p:nvPr/>
          </p:nvSpPr>
          <p:spPr>
            <a:xfrm flipV="1">
              <a:off x="1504086" y="3729481"/>
              <a:ext cx="31954" cy="22892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3" name="Line"/>
            <p:cNvSpPr/>
            <p:nvPr/>
          </p:nvSpPr>
          <p:spPr>
            <a:xfrm flipV="1">
              <a:off x="1621561" y="3516756"/>
              <a:ext cx="31954" cy="22892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" name="Line"/>
            <p:cNvSpPr/>
            <p:nvPr/>
          </p:nvSpPr>
          <p:spPr>
            <a:xfrm flipV="1">
              <a:off x="1739036" y="3315199"/>
              <a:ext cx="31954" cy="22892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1"/>
          <p:cNvSpPr>
            <a:spLocks noGrp="1"/>
          </p:cNvSpPr>
          <p:nvPr>
            <p:ph type="title"/>
          </p:nvPr>
        </p:nvSpPr>
        <p:spPr>
          <a:xfrm>
            <a:off x="234950" y="1331912"/>
            <a:ext cx="3639493" cy="4048622"/>
          </a:xfrm>
          <a:prstGeom prst="rect">
            <a:avLst/>
          </a:prstGeom>
        </p:spPr>
        <p:txBody>
          <a:bodyPr anchor="t"/>
          <a:lstStyle/>
          <a:p>
            <a:pPr marL="285750" indent="-285750">
              <a:buSzPct val="100000"/>
              <a:buFont typeface="Arial"/>
              <a:buChar char="•"/>
              <a:defRPr spc="0"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Vertical lines</a:t>
            </a:r>
            <a:r>
              <a:t> make your eye move all the way </a:t>
            </a:r>
            <a:r>
              <a:rPr>
                <a:solidFill>
                  <a:srgbClr val="D6A800"/>
                </a:solidFill>
              </a:rPr>
              <a:t>from the bottom of a building to the top. </a:t>
            </a:r>
            <a:br>
              <a:rPr>
                <a:solidFill>
                  <a:srgbClr val="D6A800"/>
                </a:solidFill>
              </a:rPr>
            </a:br>
            <a:br/>
            <a:br/>
            <a:endParaRPr/>
          </a:p>
        </p:txBody>
      </p:sp>
      <p:sp>
        <p:nvSpPr>
          <p:cNvPr id="277" name="Title 1"/>
          <p:cNvSpPr/>
          <p:nvPr/>
        </p:nvSpPr>
        <p:spPr>
          <a:xfrm>
            <a:off x="609600" y="223242"/>
            <a:ext cx="7924800" cy="61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 spc="5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VERTICAL LINES</a:t>
            </a:r>
          </a:p>
        </p:txBody>
      </p:sp>
      <p:sp>
        <p:nvSpPr>
          <p:cNvPr id="278" name="TextBox 5"/>
          <p:cNvSpPr/>
          <p:nvPr/>
        </p:nvSpPr>
        <p:spPr>
          <a:xfrm>
            <a:off x="234950" y="2687638"/>
            <a:ext cx="3639493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Art Deco buildings, </a:t>
            </a:r>
            <a:r>
              <a:rPr>
                <a:solidFill>
                  <a:srgbClr val="FFFFFF"/>
                </a:solidFill>
              </a:rPr>
              <a:t>windows</a:t>
            </a:r>
            <a:r>
              <a:t> are often “stacked” in vertical lines.</a:t>
            </a:r>
          </a:p>
        </p:txBody>
      </p:sp>
      <p:pic>
        <p:nvPicPr>
          <p:cNvPr id="279" name="Picture Placeholder 8" descr="Picture Placeholder 8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8299" r="13824"/>
          <a:stretch>
            <a:fillRect/>
          </a:stretch>
        </p:blipFill>
        <p:spPr>
          <a:xfrm>
            <a:off x="4141555" y="945157"/>
            <a:ext cx="4888146" cy="4967574"/>
          </a:xfrm>
          <a:prstGeom prst="rect">
            <a:avLst/>
          </a:prstGeom>
        </p:spPr>
      </p:pic>
      <p:sp>
        <p:nvSpPr>
          <p:cNvPr id="280" name="TextBox 9"/>
          <p:cNvSpPr/>
          <p:nvPr/>
        </p:nvSpPr>
        <p:spPr>
          <a:xfrm>
            <a:off x="4135437" y="5970837"/>
            <a:ext cx="4130537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Bronx County Building (The Bronx)</a:t>
            </a:r>
          </a:p>
        </p:txBody>
      </p:sp>
      <p:sp>
        <p:nvSpPr>
          <p:cNvPr id="281" name="Straight Arrow Connector 3"/>
          <p:cNvSpPr/>
          <p:nvPr/>
        </p:nvSpPr>
        <p:spPr>
          <a:xfrm flipV="1">
            <a:off x="6265863" y="1546771"/>
            <a:ext cx="1" cy="4048621"/>
          </a:xfrm>
          <a:prstGeom prst="line">
            <a:avLst/>
          </a:prstGeom>
          <a:ln w="57150">
            <a:solidFill>
              <a:srgbClr val="FF0000"/>
            </a:solidFill>
            <a:tailEnd type="triangle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TextBox 7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83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 advAuto="0"/>
      <p:bldP spid="278" grpId="0" animBg="1" advAuto="0"/>
      <p:bldP spid="281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800px-Drawing,_Study_for_Maximum_Mass_Permitted_by_the_1916_New_York_Zoning_Law,_Stage_4,_1922_(CH_18468717).jpg" descr="800px-Drawing,_Study_for_Maximum_Mass_Permitted_by_the_1916_New_York_Zoning_Law,_Stage_4,_1922_(CH_184687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90" y="448"/>
            <a:ext cx="5026694" cy="662895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PART I:…"/>
          <p:cNvSpPr>
            <a:spLocks noGrp="1"/>
          </p:cNvSpPr>
          <p:nvPr>
            <p:ph type="body" sz="quarter" idx="1"/>
          </p:nvPr>
        </p:nvSpPr>
        <p:spPr>
          <a:xfrm>
            <a:off x="5189083" y="1981249"/>
            <a:ext cx="3822007" cy="2895502"/>
          </a:xfrm>
          <a:prstGeom prst="rect">
            <a:avLst/>
          </a:prstGeom>
        </p:spPr>
        <p:txBody>
          <a:bodyPr anchor="t"/>
          <a:lstStyle/>
          <a:p>
            <a:pPr algn="ctr">
              <a:spcBef>
                <a:spcPts val="0"/>
              </a:spcBef>
              <a:defRPr sz="4000" spc="0">
                <a:latin typeface="Futura"/>
                <a:ea typeface="Futura"/>
                <a:cs typeface="Futura"/>
                <a:sym typeface="Futura"/>
              </a:defRPr>
            </a:pPr>
            <a:r>
              <a:t>PART I:</a:t>
            </a:r>
          </a:p>
          <a:p>
            <a:pPr algn="ctr">
              <a:spcBef>
                <a:spcPts val="0"/>
              </a:spcBef>
              <a:defRPr sz="4000" spc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STRUCTURE</a:t>
            </a:r>
          </a:p>
        </p:txBody>
      </p:sp>
      <p:sp>
        <p:nvSpPr>
          <p:cNvPr id="98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99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01" name="TextBox 4"/>
          <p:cNvSpPr/>
          <p:nvPr/>
        </p:nvSpPr>
        <p:spPr>
          <a:xfrm>
            <a:off x="5088730" y="5960791"/>
            <a:ext cx="153166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Hugh Ferriss,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1916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Box 7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87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289" name="Title 1"/>
          <p:cNvSpPr/>
          <p:nvPr/>
        </p:nvSpPr>
        <p:spPr>
          <a:xfrm>
            <a:off x="609600" y="284202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 spc="5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WRAP AROUND WINDOWS</a:t>
            </a:r>
          </a:p>
        </p:txBody>
      </p:sp>
      <p:sp>
        <p:nvSpPr>
          <p:cNvPr id="290" name="TextBox 9"/>
          <p:cNvSpPr/>
          <p:nvPr/>
        </p:nvSpPr>
        <p:spPr>
          <a:xfrm>
            <a:off x="4449267" y="4976918"/>
            <a:ext cx="3848694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265 Cabrini Boulevard (Manhattan)</a:t>
            </a:r>
          </a:p>
        </p:txBody>
      </p:sp>
      <p:pic>
        <p:nvPicPr>
          <p:cNvPr id="291" name="Picture Placeholder 7" descr="Picture Placeholder 7"/>
          <p:cNvPicPr>
            <a:picLocks noChangeAspect="1"/>
          </p:cNvPicPr>
          <p:nvPr/>
        </p:nvPicPr>
        <p:blipFill>
          <a:blip r:embed="rId3"/>
          <a:srcRect l="800" r="8125" b="7073"/>
          <a:stretch>
            <a:fillRect/>
          </a:stretch>
        </p:blipFill>
        <p:spPr>
          <a:xfrm>
            <a:off x="4657725" y="1447800"/>
            <a:ext cx="3431929" cy="35017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47A08B-7F2D-6445-A9B3-C1B3CB65CCB4}"/>
              </a:ext>
            </a:extLst>
          </p:cNvPr>
          <p:cNvGrpSpPr/>
          <p:nvPr/>
        </p:nvGrpSpPr>
        <p:grpSpPr>
          <a:xfrm>
            <a:off x="5262562" y="2711449"/>
            <a:ext cx="1157288" cy="277814"/>
            <a:chOff x="5262562" y="2711449"/>
            <a:chExt cx="1157288" cy="277814"/>
          </a:xfrm>
        </p:grpSpPr>
        <p:sp>
          <p:nvSpPr>
            <p:cNvPr id="292" name="Straight Arrow Connector 30"/>
            <p:cNvSpPr/>
            <p:nvPr/>
          </p:nvSpPr>
          <p:spPr>
            <a:xfrm>
              <a:off x="5875337" y="2711449"/>
              <a:ext cx="544513" cy="2778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3" name="Straight Arrow Connector 33"/>
            <p:cNvSpPr/>
            <p:nvPr/>
          </p:nvSpPr>
          <p:spPr>
            <a:xfrm flipH="1">
              <a:off x="5262562" y="2711449"/>
              <a:ext cx="612776" cy="2143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94" name="Wrap around windows are windows that wrap around the corner of a building."/>
          <p:cNvSpPr/>
          <p:nvPr/>
        </p:nvSpPr>
        <p:spPr>
          <a:xfrm>
            <a:off x="445563" y="1385120"/>
            <a:ext cx="3755056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Wrap around windows are windows that </a:t>
            </a:r>
            <a:r>
              <a:rPr>
                <a:solidFill>
                  <a:srgbClr val="FFFFFF"/>
                </a:solidFill>
              </a:rPr>
              <a:t>wrap around the corner</a:t>
            </a:r>
            <a:r>
              <a:t> of a building.</a:t>
            </a:r>
          </a:p>
        </p:txBody>
      </p:sp>
      <p:sp>
        <p:nvSpPr>
          <p:cNvPr id="295" name="This type of window is very common in Art Deco apartment buildings."/>
          <p:cNvSpPr/>
          <p:nvPr/>
        </p:nvSpPr>
        <p:spPr>
          <a:xfrm>
            <a:off x="435774" y="2680048"/>
            <a:ext cx="3588369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This type of window is very common in Art Deco apartment buildings.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 1"/>
          <p:cNvSpPr>
            <a:spLocks noGrp="1"/>
          </p:cNvSpPr>
          <p:nvPr>
            <p:ph type="title"/>
          </p:nvPr>
        </p:nvSpPr>
        <p:spPr>
          <a:xfrm>
            <a:off x="609600" y="144462"/>
            <a:ext cx="7924800" cy="622301"/>
          </a:xfrm>
          <a:prstGeom prst="rect">
            <a:avLst/>
          </a:prstGeom>
        </p:spPr>
        <p:txBody>
          <a:bodyPr/>
          <a:lstStyle>
            <a:lvl1pPr algn="ctr">
              <a:defRPr sz="3200" spc="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Flat Roofs</a:t>
            </a:r>
          </a:p>
        </p:txBody>
      </p:sp>
      <p:sp>
        <p:nvSpPr>
          <p:cNvPr id="298" name="Content Placeholder 2"/>
          <p:cNvSpPr>
            <a:spLocks noGrp="1"/>
          </p:cNvSpPr>
          <p:nvPr>
            <p:ph type="body" sz="quarter" idx="1"/>
          </p:nvPr>
        </p:nvSpPr>
        <p:spPr>
          <a:xfrm>
            <a:off x="363536" y="1048108"/>
            <a:ext cx="5089804" cy="2380892"/>
          </a:xfrm>
          <a:prstGeom prst="rect">
            <a:avLst/>
          </a:prstGeom>
        </p:spPr>
        <p:txBody>
          <a:bodyPr/>
          <a:lstStyle/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Flat roofs are roofs that have </a:t>
            </a:r>
            <a:r>
              <a:rPr dirty="0">
                <a:solidFill>
                  <a:srgbClr val="FFFFFF"/>
                </a:solidFill>
              </a:rPr>
              <a:t>no angle</a:t>
            </a:r>
            <a:r>
              <a:rPr dirty="0"/>
              <a:t> or slant.</a:t>
            </a:r>
            <a:endParaRPr lang="en-US" dirty="0"/>
          </a:p>
          <a:p>
            <a:pPr marL="0" indent="0">
              <a:buNone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Some Art Deco buildings have flat roofs, or </a:t>
            </a:r>
            <a:r>
              <a:rPr dirty="0">
                <a:solidFill>
                  <a:srgbClr val="FFFFFF"/>
                </a:solidFill>
              </a:rPr>
              <a:t>many layers of flat roofs</a:t>
            </a:r>
            <a:r>
              <a:rPr dirty="0">
                <a:solidFill>
                  <a:srgbClr val="D6A841"/>
                </a:solidFill>
              </a:rPr>
              <a:t>,</a:t>
            </a:r>
            <a:r>
              <a:rPr dirty="0"/>
              <a:t> that make the top of the building look </a:t>
            </a:r>
            <a:r>
              <a:rPr lang="en-US" dirty="0"/>
              <a:t>smaller.</a:t>
            </a:r>
            <a:endParaRPr dirty="0"/>
          </a:p>
        </p:txBody>
      </p:sp>
      <p:pic>
        <p:nvPicPr>
          <p:cNvPr id="29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1008062"/>
            <a:ext cx="2976564" cy="4454526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Frame 3"/>
          <p:cNvSpPr/>
          <p:nvPr/>
        </p:nvSpPr>
        <p:spPr>
          <a:xfrm>
            <a:off x="6378575" y="1382712"/>
            <a:ext cx="1692275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013" y="2700"/>
                </a:moveTo>
                <a:lnTo>
                  <a:pt x="1013" y="18900"/>
                </a:lnTo>
                <a:lnTo>
                  <a:pt x="20587" y="18900"/>
                </a:lnTo>
                <a:lnTo>
                  <a:pt x="20587" y="2700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  <a:prstDash val="dot"/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8183D8-D4D2-1A47-9B50-E6A16324249E}"/>
              </a:ext>
            </a:extLst>
          </p:cNvPr>
          <p:cNvGrpSpPr/>
          <p:nvPr/>
        </p:nvGrpSpPr>
        <p:grpSpPr>
          <a:xfrm>
            <a:off x="7365999" y="1693863"/>
            <a:ext cx="1566865" cy="3230562"/>
            <a:chOff x="7365999" y="1693863"/>
            <a:chExt cx="1566865" cy="3230562"/>
          </a:xfrm>
        </p:grpSpPr>
        <p:sp>
          <p:nvSpPr>
            <p:cNvPr id="301" name="Straight Arrow Connector 8"/>
            <p:cNvSpPr/>
            <p:nvPr/>
          </p:nvSpPr>
          <p:spPr>
            <a:xfrm flipH="1">
              <a:off x="7689850" y="4924425"/>
              <a:ext cx="1243013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" name="Straight Arrow Connector 11"/>
            <p:cNvSpPr/>
            <p:nvPr/>
          </p:nvSpPr>
          <p:spPr>
            <a:xfrm flipH="1">
              <a:off x="8226425" y="3598862"/>
              <a:ext cx="706439" cy="1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3" name="Straight Arrow Connector 13"/>
            <p:cNvSpPr/>
            <p:nvPr/>
          </p:nvSpPr>
          <p:spPr>
            <a:xfrm flipH="1">
              <a:off x="7689850" y="3244850"/>
              <a:ext cx="1243013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Straight Arrow Connector 17"/>
            <p:cNvSpPr/>
            <p:nvPr/>
          </p:nvSpPr>
          <p:spPr>
            <a:xfrm flipH="1" flipV="1">
              <a:off x="7365999" y="3852862"/>
              <a:ext cx="1566864" cy="26988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5" name="Straight Arrow Connector 19"/>
            <p:cNvSpPr/>
            <p:nvPr/>
          </p:nvSpPr>
          <p:spPr>
            <a:xfrm flipH="1">
              <a:off x="7888288" y="2609850"/>
              <a:ext cx="1044576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6" name="Straight Arrow Connector 21"/>
            <p:cNvSpPr/>
            <p:nvPr/>
          </p:nvSpPr>
          <p:spPr>
            <a:xfrm flipH="1">
              <a:off x="7888288" y="4219575"/>
              <a:ext cx="1044576" cy="14289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7" name="Straight Arrow Connector 23"/>
            <p:cNvSpPr/>
            <p:nvPr/>
          </p:nvSpPr>
          <p:spPr>
            <a:xfrm flipH="1">
              <a:off x="7689850" y="2017713"/>
              <a:ext cx="1243013" cy="1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8" name="Straight Arrow Connector 25"/>
            <p:cNvSpPr/>
            <p:nvPr/>
          </p:nvSpPr>
          <p:spPr>
            <a:xfrm flipH="1">
              <a:off x="7492999" y="1693863"/>
              <a:ext cx="1439864" cy="14288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9" name="TextBox 1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10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12" name="TextBox 9"/>
          <p:cNvSpPr/>
          <p:nvPr/>
        </p:nvSpPr>
        <p:spPr>
          <a:xfrm>
            <a:off x="5801607" y="5529017"/>
            <a:ext cx="3145034" cy="40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New Yorker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250" fill="hold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uiExpand="1" build="p" animBg="1" advAuto="0"/>
      <p:bldP spid="300" grpId="0" uiExpand="1" animBg="1" advAuto="0"/>
      <p:bldP spid="300" grpId="1" uiExpan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creen-Shot-2016-04-08-at-1.47.33-PM.png" descr="Screen-Shot-2016-04-08-at-1.47.33-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576" y="2345561"/>
            <a:ext cx="4414848" cy="3516523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Title 1"/>
          <p:cNvSpPr>
            <a:spLocks noGrp="1"/>
          </p:cNvSpPr>
          <p:nvPr>
            <p:ph type="title"/>
          </p:nvPr>
        </p:nvSpPr>
        <p:spPr>
          <a:xfrm>
            <a:off x="609600" y="144462"/>
            <a:ext cx="7924800" cy="622301"/>
          </a:xfrm>
          <a:prstGeom prst="rect">
            <a:avLst/>
          </a:prstGeom>
        </p:spPr>
        <p:txBody>
          <a:bodyPr/>
          <a:lstStyle>
            <a:lvl1pPr algn="ctr">
              <a:defRPr sz="3200" spc="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Pitched Roofs</a:t>
            </a:r>
          </a:p>
        </p:txBody>
      </p:sp>
      <p:sp>
        <p:nvSpPr>
          <p:cNvPr id="316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410274" y="869264"/>
            <a:ext cx="8318090" cy="2380892"/>
          </a:xfrm>
          <a:prstGeom prst="rect">
            <a:avLst/>
          </a:prstGeom>
        </p:spPr>
        <p:txBody>
          <a:bodyPr/>
          <a:lstStyle/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Pitched roofs are roofs with </a:t>
            </a:r>
            <a:r>
              <a:rPr dirty="0">
                <a:solidFill>
                  <a:srgbClr val="FFFFFF"/>
                </a:solidFill>
              </a:rPr>
              <a:t>slants</a:t>
            </a:r>
            <a:r>
              <a:rPr dirty="0"/>
              <a:t>.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Pitched roofs were popular before the Art Deco style, they are </a:t>
            </a:r>
            <a:r>
              <a:rPr dirty="0">
                <a:solidFill>
                  <a:srgbClr val="FFFFFF"/>
                </a:solidFill>
              </a:rPr>
              <a:t>not common</a:t>
            </a:r>
            <a:r>
              <a:rPr dirty="0"/>
              <a:t> in Art Deco buildings.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EDAEC2-A0A9-9643-A54A-C44A8F0ADAD3}"/>
              </a:ext>
            </a:extLst>
          </p:cNvPr>
          <p:cNvGrpSpPr/>
          <p:nvPr/>
        </p:nvGrpSpPr>
        <p:grpSpPr>
          <a:xfrm>
            <a:off x="3069416" y="2436756"/>
            <a:ext cx="2075938" cy="1021218"/>
            <a:chOff x="3069416" y="2436756"/>
            <a:chExt cx="2075938" cy="1021218"/>
          </a:xfrm>
        </p:grpSpPr>
        <p:sp>
          <p:nvSpPr>
            <p:cNvPr id="317" name="Straight Arrow Connector 17"/>
            <p:cNvSpPr/>
            <p:nvPr/>
          </p:nvSpPr>
          <p:spPr>
            <a:xfrm flipH="1">
              <a:off x="3069416" y="2436756"/>
              <a:ext cx="1206021" cy="1021218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8" name="Straight Arrow Connector 21"/>
            <p:cNvSpPr/>
            <p:nvPr/>
          </p:nvSpPr>
          <p:spPr>
            <a:xfrm>
              <a:off x="4235897" y="2436756"/>
              <a:ext cx="909457" cy="790832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19" name="TextBox 1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20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22" name="TextBox 9"/>
          <p:cNvSpPr/>
          <p:nvPr/>
        </p:nvSpPr>
        <p:spPr>
          <a:xfrm>
            <a:off x="0" y="6004441"/>
            <a:ext cx="914399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/>
            <a:r>
              <a:rPr dirty="0"/>
              <a:t>Slanted roofs on a private house in Brooklyn—not Art Deco!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B8EA7E-FDA4-0741-88BE-3FCF1BA9108B}"/>
              </a:ext>
            </a:extLst>
          </p:cNvPr>
          <p:cNvGrpSpPr/>
          <p:nvPr/>
        </p:nvGrpSpPr>
        <p:grpSpPr>
          <a:xfrm>
            <a:off x="3894849" y="3719297"/>
            <a:ext cx="1443271" cy="640170"/>
            <a:chOff x="3894849" y="3719297"/>
            <a:chExt cx="1443271" cy="640170"/>
          </a:xfrm>
        </p:grpSpPr>
        <p:sp>
          <p:nvSpPr>
            <p:cNvPr id="13" name="Straight Arrow Connector 17">
              <a:extLst>
                <a:ext uri="{FF2B5EF4-FFF2-40B4-BE49-F238E27FC236}">
                  <a16:creationId xmlns:a16="http://schemas.microsoft.com/office/drawing/2014/main" id="{BC0129D5-A77C-1E47-B83F-CEC776947181}"/>
                </a:ext>
              </a:extLst>
            </p:cNvPr>
            <p:cNvSpPr/>
            <p:nvPr/>
          </p:nvSpPr>
          <p:spPr>
            <a:xfrm flipH="1">
              <a:off x="3894849" y="3719297"/>
              <a:ext cx="731519" cy="625342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traight Arrow Connector 21">
              <a:extLst>
                <a:ext uri="{FF2B5EF4-FFF2-40B4-BE49-F238E27FC236}">
                  <a16:creationId xmlns:a16="http://schemas.microsoft.com/office/drawing/2014/main" id="{6AB99C2B-3493-B141-B170-CAE5E6FE9B7E}"/>
                </a:ext>
              </a:extLst>
            </p:cNvPr>
            <p:cNvSpPr/>
            <p:nvPr/>
          </p:nvSpPr>
          <p:spPr>
            <a:xfrm>
              <a:off x="4586830" y="3719297"/>
              <a:ext cx="751290" cy="64017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 uiExpand="1" build="p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58879"/>
            <a:ext cx="5362918" cy="2802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29" name="Some flat roofs have rooftop gardens, like the ones at Rockefeller Center (Manhattan)."/>
          <p:cNvSpPr/>
          <p:nvPr/>
        </p:nvSpPr>
        <p:spPr>
          <a:xfrm>
            <a:off x="6184384" y="2976135"/>
            <a:ext cx="2655201" cy="135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Some </a:t>
            </a:r>
            <a:r>
              <a:rPr>
                <a:solidFill>
                  <a:srgbClr val="FFFFFF"/>
                </a:solidFill>
              </a:rPr>
              <a:t>flat roofs</a:t>
            </a:r>
            <a:r>
              <a:t> have </a:t>
            </a:r>
            <a:r>
              <a:rPr>
                <a:solidFill>
                  <a:srgbClr val="FFFFFF"/>
                </a:solidFill>
              </a:rPr>
              <a:t>rooftop gardens</a:t>
            </a:r>
            <a:r>
              <a:t>, like the ones at </a:t>
            </a:r>
            <a:r>
              <a:rPr>
                <a:solidFill>
                  <a:srgbClr val="D6A841"/>
                </a:solidFill>
              </a:rPr>
              <a:t>Rockefeller Center (Manhattan)</a:t>
            </a:r>
            <a:r>
              <a:t>.</a:t>
            </a:r>
          </a:p>
        </p:txBody>
      </p:sp>
      <p:pic>
        <p:nvPicPr>
          <p:cNvPr id="330" name="d0aacaf0376ab14c2b21aae06510381c.jpg" descr="d0aacaf0376ab14c2b21aae06510381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3053378"/>
            <a:ext cx="5362918" cy="3453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resented by:"/>
          <p:cNvSpPr/>
          <p:nvPr/>
        </p:nvSpPr>
        <p:spPr>
          <a:xfrm>
            <a:off x="3761856" y="157024"/>
            <a:ext cx="1620288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Presented by:</a:t>
            </a:r>
          </a:p>
        </p:txBody>
      </p:sp>
      <p:sp>
        <p:nvSpPr>
          <p:cNvPr id="304" name="© Art Deco Society of New York"/>
          <p:cNvSpPr/>
          <p:nvPr/>
        </p:nvSpPr>
        <p:spPr>
          <a:xfrm>
            <a:off x="7235825" y="6596061"/>
            <a:ext cx="1836721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06" name="This presentation was designed to offer a basic understanding of New York Art Deco architecture. There is much more to discover about 1920s and 1930s New York at ArtDeco.org."/>
          <p:cNvSpPr/>
          <p:nvPr/>
        </p:nvSpPr>
        <p:spPr>
          <a:xfrm>
            <a:off x="369584" y="1996643"/>
            <a:ext cx="8404832" cy="2634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3300"/>
              </a:lnSpc>
              <a:defRPr sz="16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Teachers &amp; Parents: </a:t>
            </a:r>
            <a:r>
              <a:rPr dirty="0"/>
              <a:t>This presentation was designed to offer a basic understanding of New York Art Deco architecture. There is much more to discover about 1920s and 1930s New York at </a:t>
            </a:r>
            <a:r>
              <a:rPr dirty="0" err="1"/>
              <a:t>ArtDeco.org</a:t>
            </a:r>
            <a:r>
              <a:rPr dirty="0"/>
              <a:t>. 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The New York Art Deco Registry at </a:t>
            </a:r>
            <a:r>
              <a:rPr lang="en-US" dirty="0" err="1"/>
              <a:t>ArtDeco.org</a:t>
            </a:r>
            <a:r>
              <a:rPr lang="en-US" dirty="0"/>
              <a:t> is a great resource for finding Deco Buildings in your area. </a:t>
            </a:r>
          </a:p>
          <a:p>
            <a:pPr>
              <a:lnSpc>
                <a:spcPct val="150000"/>
              </a:lnSpc>
            </a:pPr>
            <a:endParaRPr dirty="0"/>
          </a:p>
        </p:txBody>
      </p:sp>
      <p:pic>
        <p:nvPicPr>
          <p:cNvPr id="308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6"/>
            <a:ext cx="9144000" cy="257177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TextBox 2"/>
          <p:cNvSpPr/>
          <p:nvPr/>
        </p:nvSpPr>
        <p:spPr>
          <a:xfrm>
            <a:off x="7185025" y="6430962"/>
            <a:ext cx="1836721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C9D1A40F-76E0-884C-B916-3A4361C4A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70" y="527863"/>
            <a:ext cx="1748460" cy="1300937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FC873A-23D8-7D4C-9E80-BDB83208C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4" y="4631206"/>
            <a:ext cx="84582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/>
          <p:cNvSpPr>
            <a:spLocks noGrp="1"/>
          </p:cNvSpPr>
          <p:nvPr>
            <p:ph type="title"/>
          </p:nvPr>
        </p:nvSpPr>
        <p:spPr>
          <a:xfrm>
            <a:off x="200223" y="150167"/>
            <a:ext cx="8743554" cy="561033"/>
          </a:xfrm>
          <a:prstGeom prst="rect">
            <a:avLst/>
          </a:prstGeom>
        </p:spPr>
        <p:txBody>
          <a:bodyPr/>
          <a:lstStyle/>
          <a:p>
            <a:pPr defTabSz="877823">
              <a:defRPr sz="288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All buildings have </a:t>
            </a:r>
            <a:r>
              <a:rPr>
                <a:solidFill>
                  <a:srgbClr val="FFFFFF"/>
                </a:solidFill>
              </a:rPr>
              <a:t>STRUCTURE</a:t>
            </a:r>
            <a:r>
              <a:t> and </a:t>
            </a:r>
            <a:r>
              <a:rPr>
                <a:solidFill>
                  <a:srgbClr val="FFFFFF"/>
                </a:solidFill>
              </a:rPr>
              <a:t>design</a:t>
            </a:r>
            <a:r>
              <a:t>.</a:t>
            </a:r>
          </a:p>
        </p:txBody>
      </p:sp>
      <p:pic>
        <p:nvPicPr>
          <p:cNvPr id="10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22" y="838200"/>
            <a:ext cx="3555283" cy="528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4"/>
          <p:cNvSpPr/>
          <p:nvPr/>
        </p:nvSpPr>
        <p:spPr>
          <a:xfrm>
            <a:off x="118797" y="6159253"/>
            <a:ext cx="3694098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Empire State Building (Manhattan)</a:t>
            </a:r>
          </a:p>
        </p:txBody>
      </p:sp>
      <p:sp>
        <p:nvSpPr>
          <p:cNvPr id="106" name="TextBox 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07" name="Empire State Building Cropped.png" descr="Empire State Building Cropp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216" y="838200"/>
            <a:ext cx="5270562" cy="528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nternal structure includes the parts of a building that:…"/>
          <p:cNvSpPr>
            <a:spLocks noGrp="1"/>
          </p:cNvSpPr>
          <p:nvPr>
            <p:ph type="body" sz="half" idx="1"/>
          </p:nvPr>
        </p:nvSpPr>
        <p:spPr>
          <a:xfrm>
            <a:off x="457613" y="272144"/>
            <a:ext cx="2457021" cy="5144657"/>
          </a:xfrm>
          <a:prstGeom prst="rect">
            <a:avLst/>
          </a:prstGeom>
        </p:spPr>
        <p:txBody>
          <a:bodyPr anchor="t"/>
          <a:lstStyle/>
          <a:p>
            <a:pPr>
              <a:buClr>
                <a:srgbClr val="DC9E1F"/>
              </a:buClr>
              <a:buFont typeface="Arial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Internal structure includes the parts of a building that:</a:t>
            </a:r>
            <a:endParaRPr spc="30" dirty="0"/>
          </a:p>
          <a:p>
            <a:pPr marL="342900" indent="-342900">
              <a:buClr>
                <a:srgbClr val="DC9E1F"/>
              </a:buClr>
              <a:buSzPct val="100000"/>
              <a:buFont typeface="Arial"/>
              <a:buChar char="•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rPr spc="30" dirty="0"/>
              <a:t>g</a:t>
            </a:r>
            <a:r>
              <a:rPr dirty="0"/>
              <a:t>ive it </a:t>
            </a:r>
            <a:r>
              <a:rPr dirty="0">
                <a:solidFill>
                  <a:srgbClr val="FFFFFF"/>
                </a:solidFill>
              </a:rPr>
              <a:t>support </a:t>
            </a:r>
          </a:p>
          <a:p>
            <a:pPr marL="342900" indent="-342900">
              <a:buClr>
                <a:srgbClr val="DC9E1F"/>
              </a:buClr>
              <a:buSzPct val="100000"/>
              <a:buFont typeface="Arial"/>
              <a:buChar char="•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keep it </a:t>
            </a:r>
            <a:r>
              <a:rPr dirty="0">
                <a:solidFill>
                  <a:srgbClr val="FFFFFF"/>
                </a:solidFill>
              </a:rPr>
              <a:t>standing </a:t>
            </a:r>
          </a:p>
          <a:p>
            <a:pPr marL="342900" indent="-342900">
              <a:buClr>
                <a:srgbClr val="DC9E1F"/>
              </a:buClr>
              <a:buSzPct val="100000"/>
              <a:buFont typeface="Arial"/>
              <a:buChar char="•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make it </a:t>
            </a:r>
            <a:r>
              <a:rPr dirty="0">
                <a:solidFill>
                  <a:srgbClr val="FFFFFF"/>
                </a:solidFill>
              </a:rPr>
              <a:t>function</a:t>
            </a:r>
            <a:endParaRPr lang="en-US" dirty="0">
              <a:solidFill>
                <a:srgbClr val="FFFFFF"/>
              </a:solidFill>
            </a:endParaRPr>
          </a:p>
          <a:p>
            <a:pPr>
              <a:buClr>
                <a:srgbClr val="DC9E1F"/>
              </a:buClr>
              <a:buSzPct val="100000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rPr lang="en-US" dirty="0"/>
              <a:t>     (work for us!)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2" name="TextBox 4"/>
          <p:cNvSpPr/>
          <p:nvPr/>
        </p:nvSpPr>
        <p:spPr>
          <a:xfrm>
            <a:off x="3099063" y="6266171"/>
            <a:ext cx="3243485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Chrysler Building (Manhattan)</a:t>
            </a:r>
          </a:p>
        </p:txBody>
      </p:sp>
      <p:sp>
        <p:nvSpPr>
          <p:cNvPr id="113" name="TextBox 2"/>
          <p:cNvSpPr/>
          <p:nvPr/>
        </p:nvSpPr>
        <p:spPr>
          <a:xfrm>
            <a:off x="7235825" y="66087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14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16" name="b1005aa232962e61d6331ec845115c17c4a67f52.jpg" descr="b1005aa232962e61d6331ec845115c17c4a67f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474" y="326661"/>
            <a:ext cx="5753033" cy="596201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Line"/>
          <p:cNvSpPr/>
          <p:nvPr/>
        </p:nvSpPr>
        <p:spPr>
          <a:xfrm flipV="1">
            <a:off x="4990619" y="2370725"/>
            <a:ext cx="1" cy="317384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Line"/>
          <p:cNvSpPr/>
          <p:nvPr/>
        </p:nvSpPr>
        <p:spPr>
          <a:xfrm flipV="1">
            <a:off x="7813675" y="2370725"/>
            <a:ext cx="0" cy="317384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Line"/>
          <p:cNvSpPr/>
          <p:nvPr/>
        </p:nvSpPr>
        <p:spPr>
          <a:xfrm>
            <a:off x="4954216" y="2367556"/>
            <a:ext cx="2884690" cy="1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0" name="Line"/>
          <p:cNvSpPr/>
          <p:nvPr/>
        </p:nvSpPr>
        <p:spPr>
          <a:xfrm>
            <a:off x="4966916" y="5536827"/>
            <a:ext cx="2884690" cy="1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build="p" animBg="1" advAuto="0"/>
      <p:bldP spid="117" grpId="0" animBg="1" advAuto="0"/>
      <p:bldP spid="118" grpId="0" animBg="1" advAuto="0"/>
      <p:bldP spid="119" grpId="0" animBg="1" advAuto="0"/>
      <p:bldP spid="120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tructure can also be the silhouette, or outline, of a building."/>
          <p:cNvSpPr/>
          <p:nvPr/>
        </p:nvSpPr>
        <p:spPr>
          <a:xfrm>
            <a:off x="295877" y="414884"/>
            <a:ext cx="8552246" cy="488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buClr>
                <a:srgbClr val="DC9E1F"/>
              </a:buClr>
              <a:buFont typeface="Arial"/>
              <a:defRPr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Structure can also be the </a:t>
            </a:r>
            <a:r>
              <a:rPr>
                <a:solidFill>
                  <a:srgbClr val="FFFFFF"/>
                </a:solidFill>
              </a:rPr>
              <a:t>silhouette</a:t>
            </a:r>
            <a:r>
              <a:t>, or </a:t>
            </a:r>
            <a:r>
              <a:rPr>
                <a:solidFill>
                  <a:srgbClr val="FFFFFF"/>
                </a:solidFill>
              </a:rPr>
              <a:t>outline</a:t>
            </a:r>
            <a:r>
              <a:t>, of a building.</a:t>
            </a:r>
          </a:p>
        </p:txBody>
      </p:sp>
      <p:pic>
        <p:nvPicPr>
          <p:cNvPr id="123" name="Screen Shot 2020-09-08 at 12.19.38 PM.png" descr="Screen Shot 2020-09-08 at 12.19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60" y="1165919"/>
            <a:ext cx="7049480" cy="562341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25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FC2771-2301-AF4F-917A-AB9D3A4B66FB}"/>
              </a:ext>
            </a:extLst>
          </p:cNvPr>
          <p:cNvGrpSpPr/>
          <p:nvPr/>
        </p:nvGrpSpPr>
        <p:grpSpPr>
          <a:xfrm>
            <a:off x="4226043" y="1158828"/>
            <a:ext cx="691914" cy="4577333"/>
            <a:chOff x="4226043" y="1158828"/>
            <a:chExt cx="691914" cy="4577333"/>
          </a:xfrm>
        </p:grpSpPr>
        <p:sp>
          <p:nvSpPr>
            <p:cNvPr id="127" name="Line"/>
            <p:cNvSpPr/>
            <p:nvPr/>
          </p:nvSpPr>
          <p:spPr>
            <a:xfrm flipV="1">
              <a:off x="4239259" y="2955136"/>
              <a:ext cx="27315" cy="2780958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" name="Line"/>
            <p:cNvSpPr/>
            <p:nvPr/>
          </p:nvSpPr>
          <p:spPr>
            <a:xfrm flipV="1">
              <a:off x="4892149" y="2955069"/>
              <a:ext cx="1" cy="278109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9" name="Line"/>
            <p:cNvSpPr/>
            <p:nvPr/>
          </p:nvSpPr>
          <p:spPr>
            <a:xfrm flipH="1">
              <a:off x="4226043" y="5723320"/>
              <a:ext cx="691914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0" name="Line"/>
            <p:cNvSpPr/>
            <p:nvPr/>
          </p:nvSpPr>
          <p:spPr>
            <a:xfrm flipV="1">
              <a:off x="4309388" y="2468332"/>
              <a:ext cx="7504" cy="48870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Line"/>
            <p:cNvSpPr/>
            <p:nvPr/>
          </p:nvSpPr>
          <p:spPr>
            <a:xfrm flipV="1">
              <a:off x="4862998" y="2468332"/>
              <a:ext cx="7504" cy="48870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Line"/>
            <p:cNvSpPr/>
            <p:nvPr/>
          </p:nvSpPr>
          <p:spPr>
            <a:xfrm flipV="1">
              <a:off x="4368654" y="2260229"/>
              <a:ext cx="1" cy="23114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" name="Line"/>
            <p:cNvSpPr/>
            <p:nvPr/>
          </p:nvSpPr>
          <p:spPr>
            <a:xfrm flipV="1">
              <a:off x="4830088" y="2260229"/>
              <a:ext cx="1" cy="23114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Line"/>
            <p:cNvSpPr/>
            <p:nvPr/>
          </p:nvSpPr>
          <p:spPr>
            <a:xfrm flipV="1">
              <a:off x="4398214" y="1163733"/>
              <a:ext cx="240582" cy="1098759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" name="Line"/>
            <p:cNvSpPr/>
            <p:nvPr/>
          </p:nvSpPr>
          <p:spPr>
            <a:xfrm flipH="1" flipV="1">
              <a:off x="4635936" y="1158828"/>
              <a:ext cx="176699" cy="1108569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36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23" y="3937000"/>
            <a:ext cx="2549468" cy="216952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Box 4"/>
          <p:cNvSpPr/>
          <p:nvPr/>
        </p:nvSpPr>
        <p:spPr>
          <a:xfrm>
            <a:off x="1033197" y="6057653"/>
            <a:ext cx="3694098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Empire State Building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5" y="1331912"/>
            <a:ext cx="5414963" cy="40608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"/>
          <p:cNvGrpSpPr/>
          <p:nvPr/>
        </p:nvGrpSpPr>
        <p:grpSpPr>
          <a:xfrm>
            <a:off x="4151312" y="4178300"/>
            <a:ext cx="2844802" cy="914400"/>
            <a:chOff x="0" y="0"/>
            <a:chExt cx="2844800" cy="914400"/>
          </a:xfrm>
        </p:grpSpPr>
        <p:sp>
          <p:nvSpPr>
            <p:cNvPr id="140" name="Straight Connector 4"/>
            <p:cNvSpPr/>
            <p:nvPr/>
          </p:nvSpPr>
          <p:spPr>
            <a:xfrm>
              <a:off x="0" y="0"/>
              <a:ext cx="2844800" cy="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1" name="Straight Connector 7"/>
            <p:cNvSpPr/>
            <p:nvPr/>
          </p:nvSpPr>
          <p:spPr>
            <a:xfrm>
              <a:off x="2844800" y="0"/>
              <a:ext cx="1" cy="91440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2" name="Straight Connector 10"/>
            <p:cNvSpPr/>
            <p:nvPr/>
          </p:nvSpPr>
          <p:spPr>
            <a:xfrm flipH="1" flipV="1">
              <a:off x="0" y="914399"/>
              <a:ext cx="2844800" cy="2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" name="Straight Connector 13"/>
            <p:cNvSpPr/>
            <p:nvPr/>
          </p:nvSpPr>
          <p:spPr>
            <a:xfrm flipV="1">
              <a:off x="-1" y="0"/>
              <a:ext cx="2" cy="91440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0" name="Group"/>
          <p:cNvGrpSpPr/>
          <p:nvPr/>
        </p:nvGrpSpPr>
        <p:grpSpPr>
          <a:xfrm>
            <a:off x="4514849" y="2678113"/>
            <a:ext cx="649290" cy="1252537"/>
            <a:chOff x="0" y="0"/>
            <a:chExt cx="649288" cy="1252536"/>
          </a:xfrm>
        </p:grpSpPr>
        <p:sp>
          <p:nvSpPr>
            <p:cNvPr id="145" name="Straight Arrow Connector 22"/>
            <p:cNvSpPr/>
            <p:nvPr/>
          </p:nvSpPr>
          <p:spPr>
            <a:xfrm>
              <a:off x="120650" y="0"/>
              <a:ext cx="528639" cy="127000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" name="Straight Arrow Connector 27"/>
            <p:cNvSpPr/>
            <p:nvPr/>
          </p:nvSpPr>
          <p:spPr>
            <a:xfrm>
              <a:off x="60324" y="593724"/>
              <a:ext cx="560389" cy="8255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" name="Straight Arrow Connector 29"/>
            <p:cNvSpPr/>
            <p:nvPr/>
          </p:nvSpPr>
          <p:spPr>
            <a:xfrm>
              <a:off x="7937" y="882649"/>
              <a:ext cx="620713" cy="7937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" name="Straight Arrow Connector 33"/>
            <p:cNvSpPr/>
            <p:nvPr/>
          </p:nvSpPr>
          <p:spPr>
            <a:xfrm>
              <a:off x="0" y="1179511"/>
              <a:ext cx="598489" cy="7302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" name="Straight Arrow Connector 39"/>
            <p:cNvSpPr/>
            <p:nvPr/>
          </p:nvSpPr>
          <p:spPr>
            <a:xfrm>
              <a:off x="77787" y="293686"/>
              <a:ext cx="538163" cy="109539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3" name="Group"/>
          <p:cNvGrpSpPr/>
          <p:nvPr/>
        </p:nvGrpSpPr>
        <p:grpSpPr>
          <a:xfrm>
            <a:off x="5302250" y="968375"/>
            <a:ext cx="2389189" cy="1539875"/>
            <a:chOff x="0" y="0"/>
            <a:chExt cx="2389188" cy="1539874"/>
          </a:xfrm>
        </p:grpSpPr>
        <p:sp>
          <p:nvSpPr>
            <p:cNvPr id="151" name="Straight Arrow Connector 16"/>
            <p:cNvSpPr/>
            <p:nvPr/>
          </p:nvSpPr>
          <p:spPr>
            <a:xfrm flipH="1">
              <a:off x="-1" y="512762"/>
              <a:ext cx="2" cy="102711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Straight Arrow Connector 49"/>
            <p:cNvSpPr/>
            <p:nvPr/>
          </p:nvSpPr>
          <p:spPr>
            <a:xfrm flipH="1">
              <a:off x="2389188" y="0"/>
              <a:ext cx="1" cy="102711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8" name="Group"/>
          <p:cNvGrpSpPr/>
          <p:nvPr/>
        </p:nvGrpSpPr>
        <p:grpSpPr>
          <a:xfrm>
            <a:off x="3279775" y="2397125"/>
            <a:ext cx="1235076" cy="2465389"/>
            <a:chOff x="0" y="0"/>
            <a:chExt cx="1235075" cy="2465388"/>
          </a:xfrm>
        </p:grpSpPr>
        <p:sp>
          <p:nvSpPr>
            <p:cNvPr id="154" name="Straight Connector 51"/>
            <p:cNvSpPr/>
            <p:nvPr/>
          </p:nvSpPr>
          <p:spPr>
            <a:xfrm flipV="1">
              <a:off x="169863" y="-1"/>
              <a:ext cx="1065213" cy="1071565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" name="Straight Connector 54"/>
            <p:cNvSpPr/>
            <p:nvPr/>
          </p:nvSpPr>
          <p:spPr>
            <a:xfrm flipH="1">
              <a:off x="1004889" y="0"/>
              <a:ext cx="230187" cy="2465389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Straight Connector 57"/>
            <p:cNvSpPr/>
            <p:nvPr/>
          </p:nvSpPr>
          <p:spPr>
            <a:xfrm flipH="1" flipV="1">
              <a:off x="0" y="2360612"/>
              <a:ext cx="1004888" cy="104776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7" name="Straight Connector 60"/>
            <p:cNvSpPr/>
            <p:nvPr/>
          </p:nvSpPr>
          <p:spPr>
            <a:xfrm flipV="1">
              <a:off x="0" y="1071562"/>
              <a:ext cx="169864" cy="1289051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59" name="TextBox 62"/>
          <p:cNvSpPr/>
          <p:nvPr/>
        </p:nvSpPr>
        <p:spPr>
          <a:xfrm>
            <a:off x="5931958" y="5418137"/>
            <a:ext cx="289020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Noonan Plaza (The Bronx)</a:t>
            </a:r>
          </a:p>
        </p:txBody>
      </p:sp>
      <p:sp>
        <p:nvSpPr>
          <p:cNvPr id="160" name="TextBox 20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61" name="Title 1"/>
          <p:cNvSpPr>
            <a:spLocks noGrp="1"/>
          </p:cNvSpPr>
          <p:nvPr>
            <p:ph type="title"/>
          </p:nvPr>
        </p:nvSpPr>
        <p:spPr>
          <a:xfrm>
            <a:off x="404813" y="260350"/>
            <a:ext cx="8610601" cy="660400"/>
          </a:xfrm>
          <a:prstGeom prst="rect">
            <a:avLst/>
          </a:prstGeom>
        </p:spPr>
        <p:txBody>
          <a:bodyPr/>
          <a:lstStyle/>
          <a:p>
            <a:pPr defTabSz="905255">
              <a:defRPr sz="297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</a:t>
            </a:r>
            <a:r>
              <a:rPr>
                <a:solidFill>
                  <a:srgbClr val="FFFFFF"/>
                </a:solidFill>
              </a:rPr>
              <a:t>structure</a:t>
            </a:r>
            <a:r>
              <a:t> of all buildings includes: </a:t>
            </a:r>
          </a:p>
        </p:txBody>
      </p:sp>
      <p:sp>
        <p:nvSpPr>
          <p:cNvPr id="162" name="Content Placeholder 2"/>
          <p:cNvSpPr>
            <a:spLocks noGrp="1"/>
          </p:cNvSpPr>
          <p:nvPr>
            <p:ph type="body" sz="quarter" idx="1"/>
          </p:nvPr>
        </p:nvSpPr>
        <p:spPr>
          <a:xfrm>
            <a:off x="412665" y="1331912"/>
            <a:ext cx="2537075" cy="4060826"/>
          </a:xfrm>
          <a:prstGeom prst="rect">
            <a:avLst/>
          </a:prstGeom>
        </p:spPr>
        <p:txBody>
          <a:bodyPr/>
          <a:lstStyle/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US" dirty="0"/>
              <a:t>Walls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Windows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Roofs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Entrances </a:t>
            </a:r>
          </a:p>
        </p:txBody>
      </p:sp>
      <p:pic>
        <p:nvPicPr>
          <p:cNvPr id="163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46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65" name="These can be interior…"/>
          <p:cNvSpPr/>
          <p:nvPr/>
        </p:nvSpPr>
        <p:spPr>
          <a:xfrm>
            <a:off x="360290" y="3031084"/>
            <a:ext cx="2641825" cy="795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buClr>
                <a:srgbClr val="DC9E1F"/>
              </a:buClr>
              <a:buFont typeface="Arial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pc="30"/>
              <a:t>These can be </a:t>
            </a:r>
            <a:r>
              <a:rPr spc="30">
                <a:solidFill>
                  <a:srgbClr val="FFFFFF"/>
                </a:solidFill>
              </a:rPr>
              <a:t>interior</a:t>
            </a:r>
            <a:endParaRPr spc="30"/>
          </a:p>
          <a:p>
            <a:pPr>
              <a:spcBef>
                <a:spcPts val="600"/>
              </a:spcBef>
              <a:buClr>
                <a:srgbClr val="DC9E1F"/>
              </a:buClr>
              <a:buFont typeface="Arial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pc="30"/>
              <a:t>or </a:t>
            </a:r>
            <a:r>
              <a:rPr spc="30">
                <a:solidFill>
                  <a:srgbClr val="FFFFFF"/>
                </a:solidFill>
              </a:rPr>
              <a:t>exterior </a:t>
            </a:r>
            <a:r>
              <a:rPr spc="30"/>
              <a:t>parts.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 advAuto="0"/>
      <p:bldP spid="144" grpId="1" animBg="1" advAuto="0"/>
      <p:bldP spid="150" grpId="1" animBg="1" advAuto="0"/>
      <p:bldP spid="153" grpId="0" animBg="1" advAuto="0"/>
      <p:bldP spid="153" grpId="1" animBg="1" advAuto="0"/>
      <p:bldP spid="158" grpId="0" animBg="1" advAuto="0"/>
      <p:bldP spid="158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16"/>
          <a:stretch/>
        </p:blipFill>
        <p:spPr>
          <a:xfrm>
            <a:off x="404813" y="1541977"/>
            <a:ext cx="6366690" cy="4640287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xtBox 62"/>
          <p:cNvSpPr/>
          <p:nvPr/>
        </p:nvSpPr>
        <p:spPr>
          <a:xfrm>
            <a:off x="404813" y="6271939"/>
            <a:ext cx="291522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dirty="0"/>
              <a:t>Dunolly Gardens (Queens)</a:t>
            </a:r>
          </a:p>
        </p:txBody>
      </p:sp>
      <p:sp>
        <p:nvSpPr>
          <p:cNvPr id="160" name="TextBox 20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61" name="Title 1"/>
          <p:cNvSpPr>
            <a:spLocks noGrp="1"/>
          </p:cNvSpPr>
          <p:nvPr>
            <p:ph type="title"/>
          </p:nvPr>
        </p:nvSpPr>
        <p:spPr>
          <a:xfrm>
            <a:off x="404813" y="260350"/>
            <a:ext cx="8610601" cy="9667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905255">
              <a:defRPr sz="297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970" dirty="0">
                <a:sym typeface="Futura"/>
              </a:rPr>
              <a:t>Which parts of </a:t>
            </a:r>
            <a:r>
              <a:rPr lang="en-US" dirty="0"/>
              <a:t>The </a:t>
            </a:r>
            <a:r>
              <a:rPr lang="en-US" dirty="0">
                <a:solidFill>
                  <a:schemeClr val="bg1"/>
                </a:solidFill>
              </a:rPr>
              <a:t>structure</a:t>
            </a:r>
            <a:r>
              <a:rPr lang="en-US" dirty="0"/>
              <a:t> </a:t>
            </a:r>
            <a:r>
              <a:rPr lang="en-US" sz="2970" dirty="0">
                <a:sym typeface="Futura"/>
              </a:rPr>
              <a:t>do you see in this Art Deco building?</a:t>
            </a:r>
            <a:endParaRPr dirty="0"/>
          </a:p>
        </p:txBody>
      </p:sp>
      <p:sp>
        <p:nvSpPr>
          <p:cNvPr id="162" name="Content Placeholder 2"/>
          <p:cNvSpPr>
            <a:spLocks noGrp="1"/>
          </p:cNvSpPr>
          <p:nvPr>
            <p:ph type="body" sz="quarter" idx="1"/>
          </p:nvPr>
        </p:nvSpPr>
        <p:spPr>
          <a:xfrm>
            <a:off x="6993924" y="2077388"/>
            <a:ext cx="2078624" cy="40608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US" dirty="0"/>
              <a:t>Structure Key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US" dirty="0"/>
              <a:t>Walls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Windows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Roofs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Entrances </a:t>
            </a:r>
          </a:p>
        </p:txBody>
      </p:sp>
      <p:pic>
        <p:nvPicPr>
          <p:cNvPr id="163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46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06430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1"/>
          <p:cNvSpPr>
            <a:spLocks noGrp="1"/>
          </p:cNvSpPr>
          <p:nvPr>
            <p:ph type="title"/>
          </p:nvPr>
        </p:nvSpPr>
        <p:spPr>
          <a:xfrm>
            <a:off x="427037" y="-82550"/>
            <a:ext cx="8289926" cy="660401"/>
          </a:xfrm>
          <a:prstGeom prst="rect">
            <a:avLst/>
          </a:prstGeom>
        </p:spPr>
        <p:txBody>
          <a:bodyPr/>
          <a:lstStyle/>
          <a:p>
            <a:pPr algn="ctr" defTabSz="557784">
              <a:defRPr sz="1952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person who designs a building is called an </a:t>
            </a:r>
            <a:r>
              <a:rPr>
                <a:solidFill>
                  <a:srgbClr val="FFFFFF"/>
                </a:solidFill>
              </a:rPr>
              <a:t>Architect</a:t>
            </a:r>
            <a:r>
              <a:t>.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4877033" y="1411517"/>
            <a:ext cx="3284538" cy="481965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How the architect puts these </a:t>
            </a:r>
            <a:r>
              <a:rPr dirty="0">
                <a:solidFill>
                  <a:srgbClr val="FFFFFF"/>
                </a:solidFill>
              </a:rPr>
              <a:t>structural parts</a:t>
            </a:r>
            <a:r>
              <a:rPr dirty="0"/>
              <a:t> together determines the style of a building: </a:t>
            </a:r>
          </a:p>
          <a:p>
            <a:pPr marL="0" indent="0">
              <a:buSzTx/>
              <a:buNone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Walls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Windows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Roofs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Entrances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Outdoor spaces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Interior spaces</a:t>
            </a:r>
          </a:p>
        </p:txBody>
      </p:sp>
      <p:sp>
        <p:nvSpPr>
          <p:cNvPr id="169" name="TextBox 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70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72" name="2c6ac845b2c7f219597e49da8c10d061.jpg" descr="2c6ac845b2c7f219597e49da8c10d0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1" y="680706"/>
            <a:ext cx="3707938" cy="556190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Box 4"/>
          <p:cNvSpPr/>
          <p:nvPr/>
        </p:nvSpPr>
        <p:spPr>
          <a:xfrm>
            <a:off x="512497" y="6231167"/>
            <a:ext cx="3733500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30 Rockefeller Center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build="p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88" y="-19708"/>
            <a:ext cx="7756557" cy="599436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extBox 4"/>
          <p:cNvSpPr/>
          <p:nvPr/>
        </p:nvSpPr>
        <p:spPr>
          <a:xfrm>
            <a:off x="679250" y="6061631"/>
            <a:ext cx="644342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Famous </a:t>
            </a:r>
            <a:r>
              <a:rPr dirty="0">
                <a:solidFill>
                  <a:srgbClr val="D6A841"/>
                </a:solidFill>
              </a:rPr>
              <a:t>architects</a:t>
            </a:r>
            <a:r>
              <a:rPr dirty="0"/>
              <a:t> dressed like their New York City buildings</a:t>
            </a:r>
          </a:p>
        </p:txBody>
      </p:sp>
      <p:sp>
        <p:nvSpPr>
          <p:cNvPr id="177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78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80" name="72cb85d4e4d805b00acc8fee2fcd527f8e-23-chrysler-building.jpg" descr="72cb85d4e4d805b00acc8fee2fcd527f8e-23-chrysler-build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48941" y="528835"/>
            <a:ext cx="2169434" cy="4735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build="p" bldLvl="5" animBg="1" advAuto="0"/>
      <p:bldP spid="180" grpId="0" animBg="1" advAuto="0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E97AD"/>
      </a:accent1>
      <a:accent2>
        <a:srgbClr val="CC8E6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Horiz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E97AD"/>
      </a:accent1>
      <a:accent2>
        <a:srgbClr val="CC8E6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Horiz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992</Words>
  <Application>Microsoft Macintosh PowerPoint</Application>
  <PresentationFormat>On-screen Show (4:3)</PresentationFormat>
  <Paragraphs>136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Futura</vt:lpstr>
      <vt:lpstr>Horizon</vt:lpstr>
      <vt:lpstr>PowerPoint Presentation</vt:lpstr>
      <vt:lpstr>PowerPoint Presentation</vt:lpstr>
      <vt:lpstr>All buildings have STRUCTURE and design.</vt:lpstr>
      <vt:lpstr>PowerPoint Presentation</vt:lpstr>
      <vt:lpstr>PowerPoint Presentation</vt:lpstr>
      <vt:lpstr>The structure of all buildings includes: </vt:lpstr>
      <vt:lpstr>Which parts of The structure do you see in this Art Deco building?</vt:lpstr>
      <vt:lpstr>The person who designs a building is called an Architect.</vt:lpstr>
      <vt:lpstr>PowerPoint Presentation</vt:lpstr>
      <vt:lpstr>When was art deco popular?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these buildings… Do you notice any similar features? </vt:lpstr>
      <vt:lpstr>Shape and size</vt:lpstr>
      <vt:lpstr>PowerPoint Presentation</vt:lpstr>
      <vt:lpstr>Vertical lines make your eye move all the way from the bottom of a building to the top.    </vt:lpstr>
      <vt:lpstr>PowerPoint Presentation</vt:lpstr>
      <vt:lpstr>Flat Roofs</vt:lpstr>
      <vt:lpstr>Pitched Roofs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Meghan Weatherby</cp:lastModifiedBy>
  <cp:revision>17</cp:revision>
  <dcterms:modified xsi:type="dcterms:W3CDTF">2021-03-11T19:13:52Z</dcterms:modified>
</cp:coreProperties>
</file>