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Lst>
  <p:sldSz cx="18288000" cy="10287000"/>
  <p:notesSz cx="18288000" cy="10287000"/>
  <p:embeddedFontLst>
    <p:embeddedFont>
      <p:font typeface="Helvetica Neue" panose="02000503000000020004" pitchFamily="2" charset="0"/>
      <p:regular r:id="rId48"/>
      <p:bold r:id="rId49"/>
      <p:italic r:id="rId50"/>
      <p:boldItalic r:id="rId51"/>
    </p:embeddedFont>
    <p:embeddedFont>
      <p:font typeface="Montserrat" pitchFamily="2" charset="77"/>
      <p:regular r:id="rId52"/>
      <p:bold r:id="rId53"/>
      <p:italic r:id="rId54"/>
      <p:boldItalic r:id="rId55"/>
    </p:embeddedFont>
    <p:embeddedFont>
      <p:font typeface="Montserrat Light" pitchFamily="2" charset="77"/>
      <p:regular r:id="rId56"/>
      <p:bold r:id="rId57"/>
      <p:italic r:id="rId58"/>
      <p:boldItalic r:id="rId59"/>
    </p:embeddedFont>
    <p:embeddedFont>
      <p:font typeface="Roboto" panose="02000000000000000000" pitchFamily="2" charset="0"/>
      <p:regular r:id="rId60"/>
      <p:bold r:id="rId61"/>
      <p:italic r:id="rId62"/>
      <p:boldItalic r:id="rId6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7" roundtripDataSignature="AMtx7misxzu3G5Y9U6boQG5QsGulCz4+Z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58"/>
  </p:normalViewPr>
  <p:slideViewPr>
    <p:cSldViewPr snapToGrid="0">
      <p:cViewPr varScale="1">
        <p:scale>
          <a:sx n="80" d="100"/>
          <a:sy n="80" d="100"/>
        </p:scale>
        <p:origin x="304" y="200"/>
      </p:cViewPr>
      <p:guideLst>
        <p:guide orient="horz" pos="288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font" Target="fonts/font3.fntdata"/><Relationship Id="rId55" Type="http://schemas.openxmlformats.org/officeDocument/2006/relationships/font" Target="fonts/font8.fntdata"/><Relationship Id="rId63" Type="http://schemas.openxmlformats.org/officeDocument/2006/relationships/font" Target="fonts/font16.fntdata"/><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6.fntdata"/><Relationship Id="rId58" Type="http://schemas.openxmlformats.org/officeDocument/2006/relationships/font" Target="fonts/font11.fntdata"/><Relationship Id="rId5" Type="http://schemas.openxmlformats.org/officeDocument/2006/relationships/slide" Target="slides/slide4.xml"/><Relationship Id="rId61" Type="http://schemas.openxmlformats.org/officeDocument/2006/relationships/font" Target="fonts/font14.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1.fntdata"/><Relationship Id="rId56" Type="http://schemas.openxmlformats.org/officeDocument/2006/relationships/font" Target="fonts/font9.fntdata"/><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2.fntdata"/><Relationship Id="rId67" Type="http://customschemas.google.com/relationships/presentationmetadata" Target="meta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7.fntdata"/><Relationship Id="rId62" Type="http://schemas.openxmlformats.org/officeDocument/2006/relationships/font" Target="fonts/font15.fntdata"/><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2.fntdata"/><Relationship Id="rId57" Type="http://schemas.openxmlformats.org/officeDocument/2006/relationships/font" Target="fonts/font10.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5.fntdata"/><Relationship Id="rId60"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7924800" cy="515938"/>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200"/>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 name="Google Shape;4;n"/>
          <p:cNvSpPr txBox="1">
            <a:spLocks noGrp="1"/>
          </p:cNvSpPr>
          <p:nvPr>
            <p:ph type="dt" idx="10"/>
          </p:nvPr>
        </p:nvSpPr>
        <p:spPr>
          <a:xfrm>
            <a:off x="10358438" y="0"/>
            <a:ext cx="7924800" cy="515938"/>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sz="1200"/>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 name="Google Shape;5;n"/>
          <p:cNvSpPr>
            <a:spLocks noGrp="1" noRot="1" noChangeAspect="1"/>
          </p:cNvSpPr>
          <p:nvPr>
            <p:ph type="sldImg" idx="3"/>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9771063"/>
            <a:ext cx="7924800" cy="515937"/>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1200"/>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 name="Google Shape;8;n"/>
          <p:cNvSpPr txBox="1">
            <a:spLocks noGrp="1"/>
          </p:cNvSpPr>
          <p:nvPr>
            <p:ph type="sldNum" idx="12"/>
          </p:nvPr>
        </p:nvSpPr>
        <p:spPr>
          <a:xfrm>
            <a:off x="10358438" y="9771063"/>
            <a:ext cx="7924800" cy="51593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t>‹#›</a:t>
            </a:fld>
            <a:endParaRPr sz="1200"/>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p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 name="Google Shape;53;p1: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 name="Google Shape;54;p1:notes"/>
          <p:cNvSpPr txBox="1">
            <a:spLocks noGrp="1"/>
          </p:cNvSpPr>
          <p:nvPr>
            <p:ph type="sldNum" idx="12"/>
          </p:nvPr>
        </p:nvSpPr>
        <p:spPr>
          <a:xfrm>
            <a:off x="10358438" y="9771063"/>
            <a:ext cx="7924800" cy="51593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10: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 name="Google Shape;116;p10: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These famous buildings transformed New York City into the most celebrated city in the world.</a:t>
            </a:r>
            <a:endParaRPr dirty="0"/>
          </a:p>
        </p:txBody>
      </p:sp>
      <p:sp>
        <p:nvSpPr>
          <p:cNvPr id="117" name="Google Shape;117;p10:notes"/>
          <p:cNvSpPr txBox="1">
            <a:spLocks noGrp="1"/>
          </p:cNvSpPr>
          <p:nvPr>
            <p:ph type="sldNum" idx="12"/>
          </p:nvPr>
        </p:nvSpPr>
        <p:spPr>
          <a:xfrm>
            <a:off x="10358438" y="9771063"/>
            <a:ext cx="7924800" cy="51593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1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p11: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dirty="0"/>
              <a:t>Emphasize to students that, while Art Deco was hugely influential in NYC, it also has a strong global presence. </a:t>
            </a:r>
            <a:endParaRPr dirty="0"/>
          </a:p>
        </p:txBody>
      </p:sp>
      <p:sp>
        <p:nvSpPr>
          <p:cNvPr id="137" name="Google Shape;137;p11:notes"/>
          <p:cNvSpPr txBox="1">
            <a:spLocks noGrp="1"/>
          </p:cNvSpPr>
          <p:nvPr>
            <p:ph type="sldNum" idx="12"/>
          </p:nvPr>
        </p:nvSpPr>
        <p:spPr>
          <a:xfrm>
            <a:off x="10358438" y="9771063"/>
            <a:ext cx="7924800" cy="51593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12: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12: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dirty="0">
                <a:solidFill>
                  <a:srgbClr val="000000"/>
                </a:solidFill>
                <a:latin typeface="Arial"/>
                <a:ea typeface="Arial"/>
                <a:cs typeface="Arial"/>
                <a:sym typeface="Arial"/>
              </a:rPr>
              <a:t>The following vocabulary terms track with the students’ worksheets. As you go through these slides, allow relevant time for students to write down definitions or ask questions. </a:t>
            </a:r>
            <a:endParaRPr dirty="0"/>
          </a:p>
          <a:p>
            <a:pPr marL="0" lvl="0" indent="0" algn="l" rtl="0">
              <a:spcBef>
                <a:spcPts val="0"/>
              </a:spcBef>
              <a:spcAft>
                <a:spcPts val="0"/>
              </a:spcAft>
              <a:buNone/>
            </a:pPr>
            <a:endParaRPr dirty="0"/>
          </a:p>
        </p:txBody>
      </p:sp>
      <p:sp>
        <p:nvSpPr>
          <p:cNvPr id="155" name="Google Shape;155;p12:notes"/>
          <p:cNvSpPr txBox="1">
            <a:spLocks noGrp="1"/>
          </p:cNvSpPr>
          <p:nvPr>
            <p:ph type="sldNum" idx="12"/>
          </p:nvPr>
        </p:nvSpPr>
        <p:spPr>
          <a:xfrm>
            <a:off x="10358438" y="9771063"/>
            <a:ext cx="7924800" cy="51593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3: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13: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62" name="Google Shape;162;p13:notes"/>
          <p:cNvSpPr txBox="1">
            <a:spLocks noGrp="1"/>
          </p:cNvSpPr>
          <p:nvPr>
            <p:ph type="sldNum" idx="12"/>
          </p:nvPr>
        </p:nvSpPr>
        <p:spPr>
          <a:xfrm>
            <a:off x="10358438" y="9771063"/>
            <a:ext cx="7924800" cy="51593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14: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p14: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158750" lvl="0" indent="0" algn="l" rtl="0">
              <a:spcBef>
                <a:spcPts val="0"/>
              </a:spcBef>
              <a:spcAft>
                <a:spcPts val="0"/>
              </a:spcAft>
              <a:buClr>
                <a:srgbClr val="000000"/>
              </a:buClr>
              <a:buSzPts val="1200"/>
              <a:buFont typeface="Arial"/>
              <a:buNone/>
            </a:pPr>
            <a:r>
              <a:rPr lang="en-US" sz="1200" b="0" i="0" u="none" strike="noStrike" dirty="0">
                <a:solidFill>
                  <a:srgbClr val="000000"/>
                </a:solidFill>
                <a:latin typeface="Arial"/>
                <a:ea typeface="Arial"/>
                <a:cs typeface="Arial"/>
                <a:sym typeface="Arial"/>
              </a:rPr>
              <a:t>This popular kind of shape was created in response to a NYC zoning law. In 1916, the city passed a law which regulated the shape of skyscrapers to make sure that light and air would reach the sidewalk below. Tall buildings blocked sunlight and cast shadows and made neighboring buildings dark. Before skyscrapers, this wasn’t a huge problem for the city, as buildings could only be built so high anyway. </a:t>
            </a:r>
            <a:endParaRPr b="0" dirty="0"/>
          </a:p>
          <a:p>
            <a:pPr marL="158750" lvl="0" indent="0" algn="l" rtl="0">
              <a:spcBef>
                <a:spcPts val="0"/>
              </a:spcBef>
              <a:spcAft>
                <a:spcPts val="0"/>
              </a:spcAft>
              <a:buClr>
                <a:srgbClr val="000000"/>
              </a:buClr>
              <a:buSzPts val="1200"/>
              <a:buFont typeface="Arial"/>
              <a:buNone/>
            </a:pPr>
            <a:r>
              <a:rPr lang="en-US" sz="1200" b="0" i="0" u="none" strike="noStrike" dirty="0">
                <a:solidFill>
                  <a:srgbClr val="000000"/>
                </a:solidFill>
                <a:latin typeface="Arial"/>
                <a:ea typeface="Arial"/>
                <a:cs typeface="Arial"/>
                <a:sym typeface="Arial"/>
              </a:rPr>
              <a:t>The law stated that once the building reached a certain height, the overall mass had to be reduced, thus creating setbacks, or the stepped pyramid look.</a:t>
            </a:r>
            <a:br>
              <a:rPr lang="en-US" dirty="0"/>
            </a:br>
            <a:endParaRPr dirty="0"/>
          </a:p>
          <a:p>
            <a:pPr marL="0" lvl="0" indent="0" algn="l" rtl="0">
              <a:spcBef>
                <a:spcPts val="0"/>
              </a:spcBef>
              <a:spcAft>
                <a:spcPts val="0"/>
              </a:spcAft>
              <a:buNone/>
            </a:pPr>
            <a:endParaRPr dirty="0"/>
          </a:p>
        </p:txBody>
      </p:sp>
      <p:sp>
        <p:nvSpPr>
          <p:cNvPr id="169" name="Google Shape;169;p14:notes"/>
          <p:cNvSpPr txBox="1">
            <a:spLocks noGrp="1"/>
          </p:cNvSpPr>
          <p:nvPr>
            <p:ph type="sldNum" idx="12"/>
          </p:nvPr>
        </p:nvSpPr>
        <p:spPr>
          <a:xfrm>
            <a:off x="10358438" y="9771063"/>
            <a:ext cx="7924800" cy="51593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5: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p15: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158750" lvl="0" indent="0" algn="l" rtl="0">
              <a:spcBef>
                <a:spcPts val="0"/>
              </a:spcBef>
              <a:spcAft>
                <a:spcPts val="0"/>
              </a:spcAft>
              <a:buClr>
                <a:srgbClr val="000000"/>
              </a:buClr>
              <a:buSzPts val="1200"/>
              <a:buFont typeface="Arial"/>
              <a:buNone/>
            </a:pPr>
            <a:r>
              <a:rPr lang="en-US" sz="1200" b="0" i="0" u="none" strike="noStrike" dirty="0">
                <a:solidFill>
                  <a:srgbClr val="000000"/>
                </a:solidFill>
                <a:latin typeface="Arial"/>
                <a:ea typeface="Arial"/>
                <a:cs typeface="Arial"/>
                <a:sym typeface="Arial"/>
              </a:rPr>
              <a:t>Art Deco buildings often use vertical shapes and lines to emphasize, or accentuate, the vertical height of the building.</a:t>
            </a:r>
            <a:endParaRPr sz="1200" b="0" i="0" u="none" strike="noStrike" dirty="0">
              <a:solidFill>
                <a:srgbClr val="000000"/>
              </a:solidFill>
              <a:latin typeface="Arial"/>
              <a:ea typeface="Arial"/>
              <a:cs typeface="Arial"/>
              <a:sym typeface="Arial"/>
            </a:endParaRPr>
          </a:p>
          <a:p>
            <a:pPr marL="158750" lvl="0" indent="0" algn="l" rtl="0">
              <a:spcBef>
                <a:spcPts val="0"/>
              </a:spcBef>
              <a:spcAft>
                <a:spcPts val="0"/>
              </a:spcAft>
              <a:buClr>
                <a:srgbClr val="000000"/>
              </a:buClr>
              <a:buSzPts val="1200"/>
              <a:buFont typeface="Arial"/>
              <a:buNone/>
            </a:pPr>
            <a:r>
              <a:rPr lang="en-US" sz="1200" b="0" i="0" u="none" strike="noStrike" dirty="0">
                <a:solidFill>
                  <a:srgbClr val="000000"/>
                </a:solidFill>
                <a:latin typeface="Arial"/>
                <a:ea typeface="Arial"/>
                <a:cs typeface="Arial"/>
                <a:sym typeface="Arial"/>
              </a:rPr>
              <a:t>The phrase Art Deco didn’t exist until 1966. So, until then, architects called this style the “vertical style!” It was all about emphasizing the buildings height. Recessed windows helped with this effect, as did uninterrupted brick columns on either side of those windows. </a:t>
            </a:r>
            <a:r>
              <a:rPr lang="en-US" sz="900" b="0" i="0" u="none" strike="noStrike" cap="none" dirty="0">
                <a:solidFill>
                  <a:srgbClr val="000000"/>
                </a:solidFill>
                <a:latin typeface="Arial"/>
                <a:ea typeface="Arial"/>
                <a:cs typeface="Arial"/>
                <a:sym typeface="Arial"/>
              </a:rPr>
              <a:t>See: spandrels!</a:t>
            </a:r>
            <a:endParaRPr sz="1200" b="0" i="0" u="none" strike="noStrike" dirty="0">
              <a:solidFill>
                <a:srgbClr val="000000"/>
              </a:solidFill>
              <a:latin typeface="Arial"/>
              <a:ea typeface="Arial"/>
              <a:cs typeface="Arial"/>
              <a:sym typeface="Arial"/>
            </a:endParaRPr>
          </a:p>
          <a:p>
            <a:pPr marL="158750" lvl="0" indent="0" algn="l" rtl="0">
              <a:spcBef>
                <a:spcPts val="0"/>
              </a:spcBef>
              <a:spcAft>
                <a:spcPts val="0"/>
              </a:spcAft>
              <a:buClr>
                <a:schemeClr val="dk1"/>
              </a:buClr>
              <a:buSzPts val="1200"/>
              <a:buFont typeface="Arial"/>
              <a:buNone/>
            </a:pPr>
            <a:br>
              <a:rPr lang="en-US" dirty="0"/>
            </a:br>
            <a:endParaRPr dirty="0"/>
          </a:p>
          <a:p>
            <a:pPr marL="0" lvl="0" indent="0" algn="l" rtl="0">
              <a:spcBef>
                <a:spcPts val="0"/>
              </a:spcBef>
              <a:spcAft>
                <a:spcPts val="0"/>
              </a:spcAft>
              <a:buNone/>
            </a:pPr>
            <a:endParaRPr dirty="0"/>
          </a:p>
        </p:txBody>
      </p:sp>
      <p:sp>
        <p:nvSpPr>
          <p:cNvPr id="177" name="Google Shape;177;p15:notes"/>
          <p:cNvSpPr txBox="1">
            <a:spLocks noGrp="1"/>
          </p:cNvSpPr>
          <p:nvPr>
            <p:ph type="sldNum" idx="12"/>
          </p:nvPr>
        </p:nvSpPr>
        <p:spPr>
          <a:xfrm>
            <a:off x="10358438" y="9771063"/>
            <a:ext cx="7924800" cy="51593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16: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 name="Google Shape;183;p16: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dirty="0"/>
              <a:t>These stepped levels tie into the common shape of a wide base and narrow top, so these pyramid-like levels also tie into the zoning restrictions created at the time. </a:t>
            </a:r>
            <a:endParaRPr dirty="0"/>
          </a:p>
          <a:p>
            <a:pPr marL="0" lvl="0" indent="0" algn="l" rtl="0">
              <a:spcBef>
                <a:spcPts val="0"/>
              </a:spcBef>
              <a:spcAft>
                <a:spcPts val="0"/>
              </a:spcAft>
              <a:buNone/>
            </a:pPr>
            <a:endParaRPr dirty="0"/>
          </a:p>
        </p:txBody>
      </p:sp>
      <p:sp>
        <p:nvSpPr>
          <p:cNvPr id="184" name="Google Shape;184;p16:notes"/>
          <p:cNvSpPr txBox="1">
            <a:spLocks noGrp="1"/>
          </p:cNvSpPr>
          <p:nvPr>
            <p:ph type="sldNum" idx="12"/>
          </p:nvPr>
        </p:nvSpPr>
        <p:spPr>
          <a:xfrm>
            <a:off x="10358438" y="9771063"/>
            <a:ext cx="7924800" cy="51593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17: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 name="Google Shape;192;p17: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a:t>Parapets are a low wall along the roof of a building. Originally protective or defensive, the parapets of Art Deco architecture are largely decorative.</a:t>
            </a:r>
            <a:endParaRPr/>
          </a:p>
          <a:p>
            <a:pPr marL="0" lvl="0" indent="0" algn="l" rtl="0">
              <a:spcBef>
                <a:spcPts val="0"/>
              </a:spcBef>
              <a:spcAft>
                <a:spcPts val="0"/>
              </a:spcAft>
              <a:buNone/>
            </a:pPr>
            <a:endParaRPr/>
          </a:p>
        </p:txBody>
      </p:sp>
      <p:sp>
        <p:nvSpPr>
          <p:cNvPr id="193" name="Google Shape;193;p17:notes"/>
          <p:cNvSpPr txBox="1">
            <a:spLocks noGrp="1"/>
          </p:cNvSpPr>
          <p:nvPr>
            <p:ph type="sldNum" idx="12"/>
          </p:nvPr>
        </p:nvSpPr>
        <p:spPr>
          <a:xfrm>
            <a:off x="10358438" y="9771063"/>
            <a:ext cx="7924800" cy="51593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18: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9" name="Google Shape;199;p18: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en-US" dirty="0"/>
              <a:t>Sculptural relief features sculptures that project from their backing material, instead of being carved into the stone or metal itself.</a:t>
            </a:r>
            <a:endParaRPr dirty="0"/>
          </a:p>
          <a:p>
            <a:pPr marL="0" lvl="0" indent="0" algn="l" rtl="0">
              <a:spcBef>
                <a:spcPts val="0"/>
              </a:spcBef>
              <a:spcAft>
                <a:spcPts val="0"/>
              </a:spcAft>
              <a:buClr>
                <a:schemeClr val="dk1"/>
              </a:buClr>
              <a:buSzPts val="1200"/>
              <a:buFont typeface="Arial"/>
              <a:buNone/>
            </a:pPr>
            <a:r>
              <a:rPr lang="en-US" dirty="0"/>
              <a:t>Many ornaments like these were meant to explain what the building’s purpose was! This is the Associated Press building, so the sculpture references the newspaper business at the time. </a:t>
            </a:r>
            <a:endParaRPr dirty="0"/>
          </a:p>
          <a:p>
            <a:pPr marL="0" lvl="0" indent="0" algn="l" rtl="0">
              <a:spcBef>
                <a:spcPts val="0"/>
              </a:spcBef>
              <a:spcAft>
                <a:spcPts val="0"/>
              </a:spcAft>
              <a:buNone/>
            </a:pPr>
            <a:endParaRPr dirty="0"/>
          </a:p>
        </p:txBody>
      </p:sp>
      <p:sp>
        <p:nvSpPr>
          <p:cNvPr id="200" name="Google Shape;200;p18:notes"/>
          <p:cNvSpPr txBox="1">
            <a:spLocks noGrp="1"/>
          </p:cNvSpPr>
          <p:nvPr>
            <p:ph type="sldNum" idx="12"/>
          </p:nvPr>
        </p:nvSpPr>
        <p:spPr>
          <a:xfrm>
            <a:off x="10358438" y="9771063"/>
            <a:ext cx="7924800" cy="51593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19: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 name="Google Shape;206;p19: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rgbClr val="000000"/>
                </a:solidFill>
                <a:latin typeface="Arial"/>
                <a:ea typeface="Arial"/>
                <a:cs typeface="Arial"/>
                <a:sym typeface="Arial"/>
              </a:rPr>
              <a:t>Spandrels refer both to the triangular space found in the upper corners of arches, and to a rectangular space between windows of adjacent floors. They also help accentuate a building’s verticality, as they help emphasize those vertical lines. See: vertical accentuation!  </a:t>
            </a:r>
            <a:endParaRPr dirty="0"/>
          </a:p>
        </p:txBody>
      </p:sp>
      <p:sp>
        <p:nvSpPr>
          <p:cNvPr id="207" name="Google Shape;207;p19:notes"/>
          <p:cNvSpPr txBox="1">
            <a:spLocks noGrp="1"/>
          </p:cNvSpPr>
          <p:nvPr>
            <p:ph type="sldNum" idx="12"/>
          </p:nvPr>
        </p:nvSpPr>
        <p:spPr>
          <a:xfrm>
            <a:off x="10358438" y="9771063"/>
            <a:ext cx="7924800" cy="51593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 name="Google Shape;61;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20: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 name="Google Shape;213;p20: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a:t>GEOMETERIC patterns found their way into decorations like these as well.</a:t>
            </a:r>
            <a:endParaRPr/>
          </a:p>
          <a:p>
            <a:pPr marL="0" lvl="0" indent="0" algn="l" rtl="0">
              <a:spcBef>
                <a:spcPts val="0"/>
              </a:spcBef>
              <a:spcAft>
                <a:spcPts val="0"/>
              </a:spcAft>
              <a:buNone/>
            </a:pPr>
            <a:endParaRPr/>
          </a:p>
        </p:txBody>
      </p:sp>
      <p:sp>
        <p:nvSpPr>
          <p:cNvPr id="214" name="Google Shape;214;p20:notes"/>
          <p:cNvSpPr txBox="1">
            <a:spLocks noGrp="1"/>
          </p:cNvSpPr>
          <p:nvPr>
            <p:ph type="sldNum" idx="12"/>
          </p:nvPr>
        </p:nvSpPr>
        <p:spPr>
          <a:xfrm>
            <a:off x="10358438" y="9771063"/>
            <a:ext cx="7924800" cy="51593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2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 name="Google Shape;220;p21: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dirty="0"/>
              <a:t>Terracotta is a clay-based ceramic material. Along with new kinds of metal alloys and different colors of brick, the frequent use of this material in decoration was part of a common Deco phenomenon to use bright colors whenever possible.</a:t>
            </a:r>
            <a:endParaRPr dirty="0"/>
          </a:p>
          <a:p>
            <a:pPr marL="0" lvl="0" indent="0" algn="l" rtl="0">
              <a:spcBef>
                <a:spcPts val="0"/>
              </a:spcBef>
              <a:spcAft>
                <a:spcPts val="0"/>
              </a:spcAft>
              <a:buNone/>
            </a:pPr>
            <a:endParaRPr dirty="0"/>
          </a:p>
        </p:txBody>
      </p:sp>
      <p:sp>
        <p:nvSpPr>
          <p:cNvPr id="221" name="Google Shape;221;p21:notes"/>
          <p:cNvSpPr txBox="1">
            <a:spLocks noGrp="1"/>
          </p:cNvSpPr>
          <p:nvPr>
            <p:ph type="sldNum" idx="12"/>
          </p:nvPr>
        </p:nvSpPr>
        <p:spPr>
          <a:xfrm>
            <a:off x="10358438" y="9771063"/>
            <a:ext cx="7924800" cy="51593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22: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7" name="Google Shape;227;p22: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a:buNone/>
            </a:pPr>
            <a:r>
              <a:rPr lang="en-US" b="1" dirty="0"/>
              <a:t>Jamaica, Queens</a:t>
            </a:r>
            <a:br>
              <a:rPr lang="en-US" dirty="0"/>
            </a:br>
            <a:r>
              <a:rPr lang="en-US" dirty="0"/>
              <a:t>In the 1930s, Jamaica’s shopping district grew with sleek Art Deco storefronts and movie theaters. These designs brought a modern flair to a busy commercial hub, blending bold signage, glass, and geometric detail.</a:t>
            </a:r>
            <a:endParaRPr dirty="0"/>
          </a:p>
        </p:txBody>
      </p:sp>
      <p:sp>
        <p:nvSpPr>
          <p:cNvPr id="233" name="Google Shape;233;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b="1" dirty="0"/>
              <a:t>Brighton Beach, Brooklyn</a:t>
            </a:r>
            <a:br>
              <a:rPr lang="en-US" dirty="0"/>
            </a:br>
            <a:r>
              <a:rPr lang="en-US" dirty="0"/>
              <a:t>Alongside the boardwalk, Brighton Beach boasted streamlined Art Deco apartment houses and oceanfront theaters. These buildings reflected the glamour of seaside leisure, with curved facades, nautical motifs, and sunburst patterns.</a:t>
            </a:r>
            <a:endParaRPr dirty="0"/>
          </a:p>
          <a:p>
            <a:pPr marL="0" lvl="0" indent="0" algn="l" rtl="0">
              <a:spcBef>
                <a:spcPts val="0"/>
              </a:spcBef>
              <a:spcAft>
                <a:spcPts val="0"/>
              </a:spcAft>
              <a:buClr>
                <a:schemeClr val="dk1"/>
              </a:buClr>
              <a:buSzPts val="1200"/>
              <a:buFont typeface="Arial"/>
              <a:buNone/>
            </a:pPr>
            <a:endParaRPr dirty="0"/>
          </a:p>
        </p:txBody>
      </p:sp>
      <p:sp>
        <p:nvSpPr>
          <p:cNvPr id="239" name="Google Shape;239;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a:buNone/>
            </a:pPr>
            <a:r>
              <a:rPr lang="en-US" b="1" dirty="0"/>
              <a:t>The Grand Concourse, Bronx</a:t>
            </a:r>
            <a:br>
              <a:rPr lang="en-US" dirty="0"/>
            </a:br>
            <a:r>
              <a:rPr lang="en-US" dirty="0"/>
              <a:t>Often called the “Champs-Élysées of the Bronx,” the Grand Concourse is lined with Art Deco apartment buildings built in the 1920s–30s. Their colorful lobbies, terrazzo floors, and stylized motifs showcased modern living for middle-class New Yorkers.</a:t>
            </a:r>
            <a:endParaRPr dirty="0"/>
          </a:p>
        </p:txBody>
      </p:sp>
      <p:sp>
        <p:nvSpPr>
          <p:cNvPr id="245" name="Google Shape;245;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a:buNone/>
            </a:pPr>
            <a:r>
              <a:rPr lang="en-US"/>
              <a:t>These metal gargoyles decorate the Chrysler building. Note the hood ornament and car wheels in the designs. Like many Deco decorations, these ornaments are a clear indication of the auto company that the building was made for and uses new types of enduring metal materials.</a:t>
            </a:r>
            <a:endParaRPr/>
          </a:p>
          <a:p>
            <a:pPr marL="0" lvl="0" indent="0" algn="l" rtl="0">
              <a:spcBef>
                <a:spcPts val="0"/>
              </a:spcBef>
              <a:spcAft>
                <a:spcPts val="0"/>
              </a:spcAft>
              <a:buClr>
                <a:schemeClr val="dk1"/>
              </a:buClr>
              <a:buSzPts val="1200"/>
              <a:buFont typeface="Arial"/>
              <a:buNone/>
            </a:pPr>
            <a:endParaRPr/>
          </a:p>
          <a:p>
            <a:pPr marL="0" lvl="0" indent="0" algn="l" rtl="0">
              <a:spcBef>
                <a:spcPts val="0"/>
              </a:spcBef>
              <a:spcAft>
                <a:spcPts val="0"/>
              </a:spcAft>
              <a:buClr>
                <a:schemeClr val="dk1"/>
              </a:buClr>
              <a:buSzPts val="1200"/>
              <a:buFont typeface="Arial"/>
              <a:buNone/>
            </a:pPr>
            <a:r>
              <a:rPr lang="en-US"/>
              <a:t>-After WWI, metal production could now be shifted towards peaceful purposes. Better technological innovations that developed ruing wartime could now be put to use to make taller and stronger buildings.  </a:t>
            </a:r>
            <a:endParaRPr/>
          </a:p>
          <a:p>
            <a:pPr marL="0" lvl="0" indent="0" algn="l" rtl="0">
              <a:spcBef>
                <a:spcPts val="0"/>
              </a:spcBef>
              <a:spcAft>
                <a:spcPts val="0"/>
              </a:spcAft>
              <a:buClr>
                <a:schemeClr val="dk1"/>
              </a:buClr>
              <a:buSzPts val="1200"/>
              <a:buFont typeface="Arial"/>
              <a:buNone/>
            </a:pPr>
            <a:endParaRPr/>
          </a:p>
          <a:p>
            <a:pPr marL="0" lvl="0" indent="0" algn="l" rtl="0">
              <a:spcBef>
                <a:spcPts val="0"/>
              </a:spcBef>
              <a:spcAft>
                <a:spcPts val="0"/>
              </a:spcAft>
              <a:buClr>
                <a:schemeClr val="dk1"/>
              </a:buClr>
              <a:buSzPts val="1200"/>
              <a:buFont typeface="Arial"/>
              <a:buNone/>
            </a:pPr>
            <a:r>
              <a:rPr lang="en-US"/>
              <a:t>-Metal alloys (combinations of two or more metals, or a metal and a non-metal), were very important in architecture, as they were often stronger, more weather resistant, and less likely to rust than their pure-metal equivalents. Bronze, for example, is an alloy of copper and tin, with other components sometimes mixed in. This new technology allowed for metal accents like the decoration on top of the Chrysler Building. Metalwork is an important feature of NY Deco buildings.</a:t>
            </a:r>
            <a:endParaRPr/>
          </a:p>
          <a:p>
            <a:pPr marL="0" lvl="0" indent="0" algn="l" rtl="0">
              <a:spcBef>
                <a:spcPts val="0"/>
              </a:spcBef>
              <a:spcAft>
                <a:spcPts val="0"/>
              </a:spcAft>
              <a:buClr>
                <a:schemeClr val="dk1"/>
              </a:buClr>
              <a:buSzPts val="1200"/>
              <a:buFont typeface="Arial"/>
              <a:buNone/>
            </a:pPr>
            <a:endParaRPr/>
          </a:p>
        </p:txBody>
      </p:sp>
      <p:sp>
        <p:nvSpPr>
          <p:cNvPr id="251" name="Google Shape;251;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27: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8" name="Google Shape;258;p27: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28: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4" name="Google Shape;264;p28: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a:t>In the following slides, instructors should note the visual similarities and influences found between the two photos to highlight the influences.</a:t>
            </a:r>
            <a:endParaRPr/>
          </a:p>
          <a:p>
            <a:pPr marL="0" lvl="0" indent="0" algn="l" rtl="0">
              <a:spcBef>
                <a:spcPts val="0"/>
              </a:spcBef>
              <a:spcAft>
                <a:spcPts val="0"/>
              </a:spcAft>
              <a:buNone/>
            </a:pPr>
            <a:endParaRPr/>
          </a:p>
        </p:txBody>
      </p:sp>
      <p:sp>
        <p:nvSpPr>
          <p:cNvPr id="265" name="Google Shape;265;p28:notes"/>
          <p:cNvSpPr txBox="1">
            <a:spLocks noGrp="1"/>
          </p:cNvSpPr>
          <p:nvPr>
            <p:ph type="sldNum" idx="12"/>
          </p:nvPr>
        </p:nvSpPr>
        <p:spPr>
          <a:xfrm>
            <a:off x="10358438" y="9771063"/>
            <a:ext cx="7924800" cy="51593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29: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3" name="Google Shape;273;p29: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 name="Google Shape;68;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a:buNone/>
            </a:pPr>
            <a:r>
              <a:rPr lang="en-US"/>
              <a:t>How many of you recognize the Emerald City from what famous film?</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30: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6" name="Google Shape;286;p30: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en-US" dirty="0"/>
              <a:t>-Alternate image: https://</a:t>
            </a:r>
            <a:r>
              <a:rPr lang="en-US" dirty="0" err="1"/>
              <a:t>www.metmuseum.org</a:t>
            </a:r>
            <a:r>
              <a:rPr lang="en-US" dirty="0"/>
              <a:t>/art/collection/search/548437</a:t>
            </a:r>
            <a:endParaRPr dirty="0"/>
          </a:p>
          <a:p>
            <a:pPr marL="0" lvl="0" indent="0" algn="l" rtl="0">
              <a:spcBef>
                <a:spcPts val="0"/>
              </a:spcBef>
              <a:spcAft>
                <a:spcPts val="0"/>
              </a:spcAft>
              <a:buClr>
                <a:schemeClr val="dk1"/>
              </a:buClr>
              <a:buSzPts val="1200"/>
              <a:buFont typeface="Arial"/>
              <a:buNone/>
            </a:pPr>
            <a:r>
              <a:rPr lang="en-US" dirty="0"/>
              <a:t>-Instructors can point out the marshes and the distinct bell-like shape in the ancient art, drawing a clear visual comparison to the Chrysler building elevator</a:t>
            </a:r>
            <a:endParaRPr dirty="0"/>
          </a:p>
          <a:p>
            <a:pPr marL="0" lvl="0" indent="0" algn="l" rtl="0">
              <a:spcBef>
                <a:spcPts val="0"/>
              </a:spcBef>
              <a:spcAft>
                <a:spcPts val="0"/>
              </a:spcAft>
              <a:buNone/>
            </a:pPr>
            <a:endParaRPr dirty="0"/>
          </a:p>
        </p:txBody>
      </p:sp>
      <p:sp>
        <p:nvSpPr>
          <p:cNvPr id="287" name="Google Shape;287;p30:notes"/>
          <p:cNvSpPr txBox="1">
            <a:spLocks noGrp="1"/>
          </p:cNvSpPr>
          <p:nvPr>
            <p:ph type="sldNum" idx="12"/>
          </p:nvPr>
        </p:nvSpPr>
        <p:spPr>
          <a:xfrm>
            <a:off x="10358438" y="9771063"/>
            <a:ext cx="7924800" cy="51593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3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8" name="Google Shape;298;p31: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200"/>
              <a:buFont typeface="Arial"/>
              <a:buNone/>
            </a:pPr>
            <a:r>
              <a:rPr lang="en-US" sz="1200" b="0" i="0" u="none" strike="noStrike" cap="none" dirty="0">
                <a:solidFill>
                  <a:srgbClr val="000000"/>
                </a:solidFill>
                <a:latin typeface="Arial"/>
                <a:ea typeface="Arial"/>
                <a:cs typeface="Arial"/>
                <a:sym typeface="Arial"/>
              </a:rPr>
              <a:t>Once again, we see art emphasizing the buildings’ message and purpose. John D. Rockefeller Jr. was a businessman and philanthropist, as well as a devout believer in international understanding and relations. </a:t>
            </a:r>
            <a:endParaRPr dirty="0"/>
          </a:p>
          <a:p>
            <a:pPr marL="0" lvl="0" indent="0" algn="l" rtl="0">
              <a:spcBef>
                <a:spcPts val="0"/>
              </a:spcBef>
              <a:spcAft>
                <a:spcPts val="0"/>
              </a:spcAft>
              <a:buClr>
                <a:srgbClr val="000000"/>
              </a:buClr>
              <a:buSzPts val="1200"/>
              <a:buFont typeface="Arial"/>
              <a:buNone/>
            </a:pPr>
            <a:r>
              <a:rPr lang="en-US" sz="1200" b="0" i="1" u="none" strike="noStrike" cap="none" dirty="0">
                <a:solidFill>
                  <a:srgbClr val="000000"/>
                </a:solidFill>
                <a:latin typeface="Arial"/>
                <a:ea typeface="Arial"/>
                <a:cs typeface="Arial"/>
                <a:sym typeface="Arial"/>
              </a:rPr>
              <a:t>Atlas</a:t>
            </a:r>
            <a:r>
              <a:rPr lang="en-US" sz="1200" b="0" i="0" u="none" strike="noStrike" cap="none" dirty="0">
                <a:solidFill>
                  <a:srgbClr val="000000"/>
                </a:solidFill>
                <a:latin typeface="Arial"/>
                <a:ea typeface="Arial"/>
                <a:cs typeface="Arial"/>
                <a:sym typeface="Arial"/>
              </a:rPr>
              <a:t> sits in front of the International Building, and thus it emphasizes what its creators deemed important about the building’s message.</a:t>
            </a:r>
            <a:endParaRPr dirty="0"/>
          </a:p>
        </p:txBody>
      </p:sp>
      <p:sp>
        <p:nvSpPr>
          <p:cNvPr id="299" name="Google Shape;299;p31:notes"/>
          <p:cNvSpPr txBox="1">
            <a:spLocks noGrp="1"/>
          </p:cNvSpPr>
          <p:nvPr>
            <p:ph type="sldNum" idx="12"/>
          </p:nvPr>
        </p:nvSpPr>
        <p:spPr>
          <a:xfrm>
            <a:off x="10358438" y="9771063"/>
            <a:ext cx="7924800" cy="51593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32: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8" name="Google Shape;308;p32: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33: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4" name="Google Shape;314;p33: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34: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0" name="Google Shape;320;p34: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Thérèse Bonney was one of the first American women photographers and photojournalists, best known for documenting Art Deco architecture and design during the 1920s and 1930s.</a:t>
            </a:r>
            <a:endParaRPr/>
          </a:p>
        </p:txBody>
      </p:sp>
      <p:sp>
        <p:nvSpPr>
          <p:cNvPr id="321" name="Google Shape;321;p34:notes"/>
          <p:cNvSpPr txBox="1">
            <a:spLocks noGrp="1"/>
          </p:cNvSpPr>
          <p:nvPr>
            <p:ph type="sldNum" idx="12"/>
          </p:nvPr>
        </p:nvSpPr>
        <p:spPr>
          <a:xfrm>
            <a:off x="10358438" y="9771063"/>
            <a:ext cx="7924800" cy="51593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35: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7" name="Google Shape;327;p35: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36: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36: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5" name="Google Shape;335;p36:notes"/>
          <p:cNvSpPr txBox="1">
            <a:spLocks noGrp="1"/>
          </p:cNvSpPr>
          <p:nvPr>
            <p:ph type="sldNum" idx="12"/>
          </p:nvPr>
        </p:nvSpPr>
        <p:spPr>
          <a:xfrm>
            <a:off x="10358438" y="9771063"/>
            <a:ext cx="7924800" cy="51593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37: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1" name="Google Shape;341;p37: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Margaret Bourke-White was a pioneering American architectural and commercial photographer of the 1920s and 1930s, recognized as one of the first women to achieve prominence in the field and a leading figure in shaping modern photography.</a:t>
            </a:r>
            <a:endParaRPr/>
          </a:p>
        </p:txBody>
      </p:sp>
      <p:sp>
        <p:nvSpPr>
          <p:cNvPr id="342" name="Google Shape;342;p37:notes"/>
          <p:cNvSpPr txBox="1">
            <a:spLocks noGrp="1"/>
          </p:cNvSpPr>
          <p:nvPr>
            <p:ph type="sldNum" idx="12"/>
          </p:nvPr>
        </p:nvSpPr>
        <p:spPr>
          <a:xfrm>
            <a:off x="10358438" y="9771063"/>
            <a:ext cx="7924800" cy="51593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38: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9" name="Google Shape;349;p38: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39: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5" name="Google Shape;355;p39: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Berenice Abbott was an American photographer best known for </a:t>
            </a:r>
            <a:r>
              <a:rPr lang="en-US" i="1"/>
              <a:t>Changing New York</a:t>
            </a:r>
            <a:r>
              <a:rPr lang="en-US"/>
              <a:t> (1935–1939), her iconic series documenting the city’s transformation during the Art Deco era. Her images captured skyscrapers, streets, and everyday life, preserving the energy of a rapidly modernizing city.</a:t>
            </a:r>
            <a:endParaRPr/>
          </a:p>
        </p:txBody>
      </p:sp>
      <p:sp>
        <p:nvSpPr>
          <p:cNvPr id="356" name="Google Shape;356;p39:notes"/>
          <p:cNvSpPr txBox="1">
            <a:spLocks noGrp="1"/>
          </p:cNvSpPr>
          <p:nvPr>
            <p:ph type="sldNum" idx="12"/>
          </p:nvPr>
        </p:nvSpPr>
        <p:spPr>
          <a:xfrm>
            <a:off x="10358438" y="9771063"/>
            <a:ext cx="7924800" cy="51593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 name="Google Shape;74;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a:buNone/>
            </a:pPr>
            <a:r>
              <a:rPr lang="en-US"/>
              <a:t>The new </a:t>
            </a:r>
            <a:r>
              <a:rPr lang="en-US" i="1"/>
              <a:t>Superman</a:t>
            </a:r>
            <a:r>
              <a:rPr lang="en-US"/>
              <a:t> movie filmed extensively in Cincinnati, Ohio, utilizing several iconic locations that are transformed into settings for the film. The Cincinnati Museum Center (at Union Terminal) serves as the Hall of Justice, the headquarters of the Super Friends and later the Justice League.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40: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2" name="Google Shape;362;p40: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41: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100">
                <a:solidFill>
                  <a:srgbClr val="001D35"/>
                </a:solidFill>
                <a:latin typeface="Roboto"/>
                <a:ea typeface="Roboto"/>
                <a:cs typeface="Roboto"/>
                <a:sym typeface="Roboto"/>
              </a:rPr>
              <a:t>Light is the essential foundation that creates images, shaping their tone, mood, texture, and depth by defining highlights and shadows. Without light, no photograph can exist.</a:t>
            </a:r>
            <a:endParaRPr/>
          </a:p>
        </p:txBody>
      </p:sp>
      <p:sp>
        <p:nvSpPr>
          <p:cNvPr id="368" name="Google Shape;368;p4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42: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100">
                <a:solidFill>
                  <a:srgbClr val="001D35"/>
                </a:solidFill>
                <a:latin typeface="Roboto"/>
                <a:ea typeface="Roboto"/>
                <a:cs typeface="Roboto"/>
                <a:sym typeface="Roboto"/>
              </a:rPr>
              <a:t>Form refers to </a:t>
            </a:r>
            <a:r>
              <a:rPr lang="en-US" sz="1100">
                <a:solidFill>
                  <a:srgbClr val="222222"/>
                </a:solidFill>
              </a:rPr>
              <a:t>the three-dimensional shape and structure of a subject, giving it depth and a sense of volume</a:t>
            </a:r>
            <a:r>
              <a:rPr lang="en-US" sz="1100">
                <a:solidFill>
                  <a:srgbClr val="001D35"/>
                </a:solidFill>
                <a:latin typeface="Roboto"/>
                <a:ea typeface="Roboto"/>
                <a:cs typeface="Roboto"/>
                <a:sym typeface="Roboto"/>
              </a:rPr>
              <a:t>. Different camera angles and perspectives can emphasize or reveal the form of an object.</a:t>
            </a:r>
            <a:endParaRPr/>
          </a:p>
        </p:txBody>
      </p:sp>
      <p:sp>
        <p:nvSpPr>
          <p:cNvPr id="375" name="Google Shape;375;p42: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43: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Meaning is </a:t>
            </a:r>
            <a:r>
              <a:rPr lang="en-US" sz="1100">
                <a:solidFill>
                  <a:srgbClr val="001D35"/>
                </a:solidFill>
                <a:latin typeface="Roboto"/>
                <a:ea typeface="Roboto"/>
                <a:cs typeface="Roboto"/>
                <a:sym typeface="Roboto"/>
              </a:rPr>
              <a:t>the capacity of an image to evoke an emotional response, tell a story, and give meaning to its subject.</a:t>
            </a:r>
            <a:endParaRPr/>
          </a:p>
        </p:txBody>
      </p:sp>
      <p:sp>
        <p:nvSpPr>
          <p:cNvPr id="382" name="Google Shape;382;p43: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44: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According to </a:t>
            </a:r>
            <a:r>
              <a:rPr lang="en-US" sz="1100">
                <a:solidFill>
                  <a:srgbClr val="001D35"/>
                </a:solidFill>
                <a:latin typeface="Roboto"/>
                <a:ea typeface="Roboto"/>
                <a:cs typeface="Roboto"/>
                <a:sym typeface="Roboto"/>
              </a:rPr>
              <a:t>Henri Cartier Bresson, often called the father of modern photojournalism, moment refers to “the simultaneous recognition, in a fraction of a second, of the significance of an event as well as of a precise organization of forms which give that event its proper expression."</a:t>
            </a:r>
            <a:endParaRPr/>
          </a:p>
        </p:txBody>
      </p:sp>
      <p:sp>
        <p:nvSpPr>
          <p:cNvPr id="389" name="Google Shape;389;p44: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6" name="Google Shape;396;p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 name="Google Shape;81;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a:buNone/>
            </a:pPr>
            <a:r>
              <a:rPr lang="en-US"/>
              <a:t>Radio City Music Hall opened in 1932 and was designed in the Art Deco style by Donald Deskey. Inside, you’ll see bold shapes, shiny metals, colorful murals, and a huge golden curtain that make the theater feel modern and glamorous.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a:buNone/>
            </a:pPr>
            <a:r>
              <a:rPr lang="en-US" sz="1100"/>
              <a:t>Although this image is from a film adaptation, </a:t>
            </a:r>
            <a:r>
              <a:rPr lang="en-US" sz="1100" i="1"/>
              <a:t>The Great Gatsby</a:t>
            </a:r>
            <a:r>
              <a:rPr lang="en-US" sz="1100"/>
              <a:t> began as F. Scott Fitzgerald’s 1925 novel, a work that captures the glamour of the Roaring Twenties — the same era that fueled the rise of Art Deco architecture, fashion, and design.</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7: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4" name="Google Shape;94;p7: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8: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 name="Google Shape;102;p8: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9: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 name="Google Shape;109;p9: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 type="obj">
  <p:cSld name="OBJECT">
    <p:spTree>
      <p:nvGrpSpPr>
        <p:cNvPr id="1" name="Shape 16"/>
        <p:cNvGrpSpPr/>
        <p:nvPr/>
      </p:nvGrpSpPr>
      <p:grpSpPr>
        <a:xfrm>
          <a:off x="0" y="0"/>
          <a:ext cx="0" cy="0"/>
          <a:chOff x="0" y="0"/>
          <a:chExt cx="0" cy="0"/>
        </a:xfrm>
      </p:grpSpPr>
      <p:sp>
        <p:nvSpPr>
          <p:cNvPr id="17" name="Google Shape;17;p47"/>
          <p:cNvSpPr txBox="1">
            <a:spLocks noGrp="1"/>
          </p:cNvSpPr>
          <p:nvPr>
            <p:ph type="title"/>
          </p:nvPr>
        </p:nvSpPr>
        <p:spPr>
          <a:xfrm>
            <a:off x="1506336" y="3029344"/>
            <a:ext cx="15833167" cy="4019879"/>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8700" b="0" i="0">
                <a:solidFill>
                  <a:srgbClr val="EDBD4E"/>
                </a:solidFill>
                <a:latin typeface="Helvetica Neue"/>
                <a:ea typeface="Helvetica Neue"/>
                <a:cs typeface="Helvetica Neue"/>
                <a:sym typeface="Helvetica Neu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47"/>
          <p:cNvSpPr txBox="1">
            <a:spLocks noGrp="1"/>
          </p:cNvSpPr>
          <p:nvPr>
            <p:ph type="ftr" idx="11"/>
          </p:nvPr>
        </p:nvSpPr>
        <p:spPr>
          <a:xfrm>
            <a:off x="6217920" y="9566910"/>
            <a:ext cx="5852160" cy="51435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47"/>
          <p:cNvSpPr txBox="1">
            <a:spLocks noGrp="1"/>
          </p:cNvSpPr>
          <p:nvPr>
            <p:ph type="dt" idx="10"/>
          </p:nvPr>
        </p:nvSpPr>
        <p:spPr>
          <a:xfrm>
            <a:off x="914400" y="9566910"/>
            <a:ext cx="4206240" cy="51435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47"/>
          <p:cNvSpPr txBox="1">
            <a:spLocks noGrp="1"/>
          </p:cNvSpPr>
          <p:nvPr>
            <p:ph type="sldNum" idx="12"/>
          </p:nvPr>
        </p:nvSpPr>
        <p:spPr>
          <a:xfrm>
            <a:off x="13167361" y="9566910"/>
            <a:ext cx="4206240" cy="514350"/>
          </a:xfrm>
          <a:prstGeom prst="rect">
            <a:avLst/>
          </a:prstGeom>
          <a:noFill/>
          <a:ln>
            <a:noFill/>
          </a:ln>
        </p:spPr>
        <p:txBody>
          <a:bodyPr spcFirstLastPara="1" wrap="square" lIns="0" tIns="0" rIns="0" bIns="0" anchor="t" anchorCtr="0">
            <a:spAutoFit/>
          </a:bodyPr>
          <a:lstStyle>
            <a:lvl1pPr lvl="0" indent="0" algn="r">
              <a:spcBef>
                <a:spcPts val="0"/>
              </a:spcBef>
              <a:buNone/>
              <a:defRPr>
                <a:solidFill>
                  <a:srgbClr val="888888"/>
                </a:solidFill>
              </a:defRPr>
            </a:lvl1pPr>
            <a:lvl2pPr lvl="1" indent="0" algn="r">
              <a:spcBef>
                <a:spcPts val="0"/>
              </a:spcBef>
              <a:buNone/>
              <a:defRPr>
                <a:solidFill>
                  <a:srgbClr val="888888"/>
                </a:solidFill>
              </a:defRPr>
            </a:lvl2pPr>
            <a:lvl3pPr lvl="2" indent="0" algn="r">
              <a:spcBef>
                <a:spcPts val="0"/>
              </a:spcBef>
              <a:buNone/>
              <a:defRPr>
                <a:solidFill>
                  <a:srgbClr val="888888"/>
                </a:solidFill>
              </a:defRPr>
            </a:lvl3pPr>
            <a:lvl4pPr lvl="3" indent="0" algn="r">
              <a:spcBef>
                <a:spcPts val="0"/>
              </a:spcBef>
              <a:buNone/>
              <a:defRPr>
                <a:solidFill>
                  <a:srgbClr val="888888"/>
                </a:solidFill>
              </a:defRPr>
            </a:lvl4pPr>
            <a:lvl5pPr lvl="4" indent="0" algn="r">
              <a:spcBef>
                <a:spcPts val="0"/>
              </a:spcBef>
              <a:buNone/>
              <a:defRPr>
                <a:solidFill>
                  <a:srgbClr val="888888"/>
                </a:solidFill>
              </a:defRPr>
            </a:lvl5pPr>
            <a:lvl6pPr lvl="5" indent="0" algn="r">
              <a:spcBef>
                <a:spcPts val="0"/>
              </a:spcBef>
              <a:buNone/>
              <a:defRPr>
                <a:solidFill>
                  <a:srgbClr val="888888"/>
                </a:solidFill>
              </a:defRPr>
            </a:lvl6pPr>
            <a:lvl7pPr lvl="6" indent="0" algn="r">
              <a:spcBef>
                <a:spcPts val="0"/>
              </a:spcBef>
              <a:buNone/>
              <a:defRPr>
                <a:solidFill>
                  <a:srgbClr val="888888"/>
                </a:solidFill>
              </a:defRPr>
            </a:lvl7pPr>
            <a:lvl8pPr lvl="7" indent="0" algn="r">
              <a:spcBef>
                <a:spcPts val="0"/>
              </a:spcBef>
              <a:buNone/>
              <a:defRPr>
                <a:solidFill>
                  <a:srgbClr val="888888"/>
                </a:solidFill>
              </a:defRPr>
            </a:lvl8pPr>
            <a:lvl9pPr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48"/>
          <p:cNvSpPr txBox="1">
            <a:spLocks noGrp="1"/>
          </p:cNvSpPr>
          <p:nvPr>
            <p:ph type="sldNum" idx="12"/>
          </p:nvPr>
        </p:nvSpPr>
        <p:spPr>
          <a:xfrm>
            <a:off x="16944916" y="9326434"/>
            <a:ext cx="1097400" cy="787200"/>
          </a:xfrm>
          <a:prstGeom prst="rect">
            <a:avLst/>
          </a:prstGeom>
          <a:noFill/>
          <a:ln>
            <a:noFill/>
          </a:ln>
        </p:spPr>
        <p:txBody>
          <a:bodyPr spcFirstLastPara="1" wrap="square" lIns="91425" tIns="91425" rIns="91425" bIns="91425" anchor="ctr" anchorCtr="0">
            <a:normAutofit/>
          </a:bodyPr>
          <a:lstStyle>
            <a:lvl1pPr lvl="0" indent="0" algn="r">
              <a:buClr>
                <a:srgbClr val="888888"/>
              </a:buClr>
              <a:buSzPts val="1800"/>
              <a:buNone/>
              <a:defRPr>
                <a:solidFill>
                  <a:srgbClr val="888888"/>
                </a:solidFill>
              </a:defRPr>
            </a:lvl1pPr>
            <a:lvl2pPr lvl="1" indent="0" algn="r">
              <a:buClr>
                <a:srgbClr val="888888"/>
              </a:buClr>
              <a:buSzPts val="1800"/>
              <a:buNone/>
              <a:defRPr>
                <a:solidFill>
                  <a:srgbClr val="888888"/>
                </a:solidFill>
              </a:defRPr>
            </a:lvl2pPr>
            <a:lvl3pPr lvl="2" indent="0" algn="r">
              <a:buClr>
                <a:srgbClr val="888888"/>
              </a:buClr>
              <a:buSzPts val="1800"/>
              <a:buNone/>
              <a:defRPr>
                <a:solidFill>
                  <a:srgbClr val="888888"/>
                </a:solidFill>
              </a:defRPr>
            </a:lvl3pPr>
            <a:lvl4pPr lvl="3" indent="0" algn="r">
              <a:buClr>
                <a:srgbClr val="888888"/>
              </a:buClr>
              <a:buSzPts val="1800"/>
              <a:buNone/>
              <a:defRPr>
                <a:solidFill>
                  <a:srgbClr val="888888"/>
                </a:solidFill>
              </a:defRPr>
            </a:lvl4pPr>
            <a:lvl5pPr lvl="4" indent="0" algn="r">
              <a:buClr>
                <a:srgbClr val="888888"/>
              </a:buClr>
              <a:buSzPts val="1800"/>
              <a:buNone/>
              <a:defRPr>
                <a:solidFill>
                  <a:srgbClr val="888888"/>
                </a:solidFill>
              </a:defRPr>
            </a:lvl5pPr>
            <a:lvl6pPr lvl="5" indent="0" algn="r">
              <a:buClr>
                <a:srgbClr val="888888"/>
              </a:buClr>
              <a:buSzPts val="1800"/>
              <a:buNone/>
              <a:defRPr>
                <a:solidFill>
                  <a:srgbClr val="888888"/>
                </a:solidFill>
              </a:defRPr>
            </a:lvl6pPr>
            <a:lvl7pPr lvl="6" indent="0" algn="r">
              <a:buClr>
                <a:srgbClr val="888888"/>
              </a:buClr>
              <a:buSzPts val="1800"/>
              <a:buNone/>
              <a:defRPr>
                <a:solidFill>
                  <a:srgbClr val="888888"/>
                </a:solidFill>
              </a:defRPr>
            </a:lvl7pPr>
            <a:lvl8pPr lvl="7" indent="0" algn="r">
              <a:buClr>
                <a:srgbClr val="888888"/>
              </a:buClr>
              <a:buSzPts val="1800"/>
              <a:buNone/>
              <a:defRPr>
                <a:solidFill>
                  <a:srgbClr val="888888"/>
                </a:solidFill>
              </a:defRPr>
            </a:lvl8pPr>
            <a:lvl9pPr lvl="8" indent="0" algn="r">
              <a:buClr>
                <a:srgbClr val="888888"/>
              </a:buClr>
              <a:buSzPts val="1800"/>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
        <p:cNvGrpSpPr/>
        <p:nvPr/>
      </p:nvGrpSpPr>
      <p:grpSpPr>
        <a:xfrm>
          <a:off x="0" y="0"/>
          <a:ext cx="0" cy="0"/>
          <a:chOff x="0" y="0"/>
          <a:chExt cx="0" cy="0"/>
        </a:xfrm>
      </p:grpSpPr>
      <p:cxnSp>
        <p:nvCxnSpPr>
          <p:cNvPr id="24" name="Google Shape;24;p49"/>
          <p:cNvCxnSpPr/>
          <p:nvPr/>
        </p:nvCxnSpPr>
        <p:spPr>
          <a:xfrm>
            <a:off x="985126" y="2520568"/>
            <a:ext cx="849600" cy="0"/>
          </a:xfrm>
          <a:prstGeom prst="straightConnector1">
            <a:avLst/>
          </a:prstGeom>
          <a:noFill/>
          <a:ln w="38100" cap="flat" cmpd="sng">
            <a:solidFill>
              <a:schemeClr val="accent4"/>
            </a:solidFill>
            <a:prstDash val="solid"/>
            <a:round/>
            <a:headEnd type="none" w="sm" len="sm"/>
            <a:tailEnd type="none" w="sm" len="sm"/>
          </a:ln>
        </p:spPr>
      </p:cxnSp>
      <p:sp>
        <p:nvSpPr>
          <p:cNvPr id="25" name="Google Shape;25;p49"/>
          <p:cNvSpPr txBox="1">
            <a:spLocks noGrp="1"/>
          </p:cNvSpPr>
          <p:nvPr>
            <p:ph type="title"/>
          </p:nvPr>
        </p:nvSpPr>
        <p:spPr>
          <a:xfrm>
            <a:off x="775800" y="916050"/>
            <a:ext cx="16736400" cy="1372200"/>
          </a:xfrm>
          <a:prstGeom prst="rect">
            <a:avLst/>
          </a:prstGeom>
          <a:noFill/>
          <a:ln>
            <a:noFill/>
          </a:ln>
        </p:spPr>
        <p:txBody>
          <a:bodyPr spcFirstLastPara="1" wrap="square" lIns="91425" tIns="91425" rIns="91425" bIns="91425" anchor="b" anchorCtr="0">
            <a:normAutofit/>
          </a:bodyPr>
          <a:lstStyle>
            <a:lvl1pPr lvl="0" algn="l">
              <a:spcBef>
                <a:spcPts val="0"/>
              </a:spcBef>
              <a:spcAft>
                <a:spcPts val="0"/>
              </a:spcAft>
              <a:buClr>
                <a:srgbClr val="EDBD4E"/>
              </a:buClr>
              <a:buSzPts val="3000"/>
              <a:buFont typeface="Helvetica Neue"/>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6" name="Google Shape;26;p49"/>
          <p:cNvSpPr txBox="1">
            <a:spLocks noGrp="1"/>
          </p:cNvSpPr>
          <p:nvPr>
            <p:ph type="body" idx="1"/>
          </p:nvPr>
        </p:nvSpPr>
        <p:spPr>
          <a:xfrm>
            <a:off x="775800" y="2979648"/>
            <a:ext cx="16736400" cy="6157800"/>
          </a:xfrm>
          <a:prstGeom prst="rect">
            <a:avLst/>
          </a:prstGeom>
          <a:noFill/>
          <a:ln>
            <a:noFill/>
          </a:ln>
        </p:spPr>
        <p:txBody>
          <a:bodyPr spcFirstLastPara="1" wrap="square" lIns="91425" tIns="91425" rIns="91425" bIns="91425" anchor="t" anchorCtr="0">
            <a:normAutofit/>
          </a:bodyPr>
          <a:lstStyle>
            <a:lvl1pPr marL="457200" lvl="0" indent="-342900" algn="l">
              <a:spcBef>
                <a:spcPts val="0"/>
              </a:spcBef>
              <a:spcAft>
                <a:spcPts val="0"/>
              </a:spcAft>
              <a:buClr>
                <a:schemeClr val="lt1"/>
              </a:buClr>
              <a:buSzPts val="1800"/>
              <a:buFont typeface="Helvetica Neue"/>
              <a:buChar char="●"/>
              <a:defRPr/>
            </a:lvl1pPr>
            <a:lvl2pPr marL="914400" lvl="1" indent="-317500" algn="l">
              <a:spcBef>
                <a:spcPts val="0"/>
              </a:spcBef>
              <a:spcAft>
                <a:spcPts val="0"/>
              </a:spcAft>
              <a:buSzPts val="1400"/>
              <a:buFont typeface="Calibri"/>
              <a:buChar char="○"/>
              <a:defRPr/>
            </a:lvl2pPr>
            <a:lvl3pPr marL="1371600" lvl="2" indent="-317500" algn="l">
              <a:spcBef>
                <a:spcPts val="0"/>
              </a:spcBef>
              <a:spcAft>
                <a:spcPts val="0"/>
              </a:spcAft>
              <a:buSzPts val="1400"/>
              <a:buFont typeface="Calibri"/>
              <a:buChar char="■"/>
              <a:defRPr/>
            </a:lvl3pPr>
            <a:lvl4pPr marL="1828800" lvl="3" indent="-317500" algn="l">
              <a:spcBef>
                <a:spcPts val="0"/>
              </a:spcBef>
              <a:spcAft>
                <a:spcPts val="0"/>
              </a:spcAft>
              <a:buSzPts val="1400"/>
              <a:buFont typeface="Calibri"/>
              <a:buChar char="●"/>
              <a:defRPr/>
            </a:lvl4pPr>
            <a:lvl5pPr marL="2286000" lvl="4" indent="-317500" algn="l">
              <a:spcBef>
                <a:spcPts val="0"/>
              </a:spcBef>
              <a:spcAft>
                <a:spcPts val="0"/>
              </a:spcAft>
              <a:buSzPts val="1400"/>
              <a:buFont typeface="Calibri"/>
              <a:buChar char="○"/>
              <a:defRPr/>
            </a:lvl5pPr>
            <a:lvl6pPr marL="2743200" lvl="5" indent="-317500" algn="l">
              <a:spcBef>
                <a:spcPts val="0"/>
              </a:spcBef>
              <a:spcAft>
                <a:spcPts val="0"/>
              </a:spcAft>
              <a:buSzPts val="1400"/>
              <a:buFont typeface="Calibri"/>
              <a:buChar char="■"/>
              <a:defRPr/>
            </a:lvl6pPr>
            <a:lvl7pPr marL="3200400" lvl="6" indent="-317500" algn="l">
              <a:spcBef>
                <a:spcPts val="0"/>
              </a:spcBef>
              <a:spcAft>
                <a:spcPts val="0"/>
              </a:spcAft>
              <a:buSzPts val="1400"/>
              <a:buFont typeface="Calibri"/>
              <a:buChar char="●"/>
              <a:defRPr/>
            </a:lvl7pPr>
            <a:lvl8pPr marL="3657600" lvl="7" indent="-317500" algn="l">
              <a:spcBef>
                <a:spcPts val="0"/>
              </a:spcBef>
              <a:spcAft>
                <a:spcPts val="0"/>
              </a:spcAft>
              <a:buSzPts val="1400"/>
              <a:buFont typeface="Calibri"/>
              <a:buChar char="○"/>
              <a:defRPr/>
            </a:lvl8pPr>
            <a:lvl9pPr marL="4114800" lvl="8" indent="-317500" algn="l">
              <a:spcBef>
                <a:spcPts val="0"/>
              </a:spcBef>
              <a:spcAft>
                <a:spcPts val="0"/>
              </a:spcAft>
              <a:buSzPts val="1400"/>
              <a:buFont typeface="Calibri"/>
              <a:buChar char="■"/>
              <a:defRPr/>
            </a:lvl9pPr>
          </a:lstStyle>
          <a:p>
            <a:endParaRPr/>
          </a:p>
        </p:txBody>
      </p:sp>
      <p:sp>
        <p:nvSpPr>
          <p:cNvPr id="27" name="Google Shape;27;p49"/>
          <p:cNvSpPr txBox="1">
            <a:spLocks noGrp="1"/>
          </p:cNvSpPr>
          <p:nvPr>
            <p:ph type="sldNum" idx="12"/>
          </p:nvPr>
        </p:nvSpPr>
        <p:spPr>
          <a:xfrm>
            <a:off x="16944916" y="9326434"/>
            <a:ext cx="1097400" cy="787200"/>
          </a:xfrm>
          <a:prstGeom prst="rect">
            <a:avLst/>
          </a:prstGeom>
          <a:noFill/>
          <a:ln>
            <a:noFill/>
          </a:ln>
        </p:spPr>
        <p:txBody>
          <a:bodyPr spcFirstLastPara="1" wrap="square" lIns="91425" tIns="91425" rIns="91425" bIns="91425" anchor="ctr" anchorCtr="0">
            <a:normAutofit/>
          </a:bodyPr>
          <a:lstStyle>
            <a:lvl1pPr lvl="0" indent="0" algn="r">
              <a:buClr>
                <a:srgbClr val="888888"/>
              </a:buClr>
              <a:buSzPts val="1800"/>
              <a:buNone/>
              <a:defRPr>
                <a:solidFill>
                  <a:srgbClr val="888888"/>
                </a:solidFill>
              </a:defRPr>
            </a:lvl1pPr>
            <a:lvl2pPr lvl="1" indent="0" algn="r">
              <a:buClr>
                <a:srgbClr val="888888"/>
              </a:buClr>
              <a:buSzPts val="1800"/>
              <a:buNone/>
              <a:defRPr>
                <a:solidFill>
                  <a:srgbClr val="888888"/>
                </a:solidFill>
              </a:defRPr>
            </a:lvl2pPr>
            <a:lvl3pPr lvl="2" indent="0" algn="r">
              <a:buClr>
                <a:srgbClr val="888888"/>
              </a:buClr>
              <a:buSzPts val="1800"/>
              <a:buNone/>
              <a:defRPr>
                <a:solidFill>
                  <a:srgbClr val="888888"/>
                </a:solidFill>
              </a:defRPr>
            </a:lvl3pPr>
            <a:lvl4pPr lvl="3" indent="0" algn="r">
              <a:buClr>
                <a:srgbClr val="888888"/>
              </a:buClr>
              <a:buSzPts val="1800"/>
              <a:buNone/>
              <a:defRPr>
                <a:solidFill>
                  <a:srgbClr val="888888"/>
                </a:solidFill>
              </a:defRPr>
            </a:lvl4pPr>
            <a:lvl5pPr lvl="4" indent="0" algn="r">
              <a:buClr>
                <a:srgbClr val="888888"/>
              </a:buClr>
              <a:buSzPts val="1800"/>
              <a:buNone/>
              <a:defRPr>
                <a:solidFill>
                  <a:srgbClr val="888888"/>
                </a:solidFill>
              </a:defRPr>
            </a:lvl5pPr>
            <a:lvl6pPr lvl="5" indent="0" algn="r">
              <a:buClr>
                <a:srgbClr val="888888"/>
              </a:buClr>
              <a:buSzPts val="1800"/>
              <a:buNone/>
              <a:defRPr>
                <a:solidFill>
                  <a:srgbClr val="888888"/>
                </a:solidFill>
              </a:defRPr>
            </a:lvl6pPr>
            <a:lvl7pPr lvl="6" indent="0" algn="r">
              <a:buClr>
                <a:srgbClr val="888888"/>
              </a:buClr>
              <a:buSzPts val="1800"/>
              <a:buNone/>
              <a:defRPr>
                <a:solidFill>
                  <a:srgbClr val="888888"/>
                </a:solidFill>
              </a:defRPr>
            </a:lvl7pPr>
            <a:lvl8pPr lvl="7" indent="0" algn="r">
              <a:buClr>
                <a:srgbClr val="888888"/>
              </a:buClr>
              <a:buSzPts val="1800"/>
              <a:buNone/>
              <a:defRPr>
                <a:solidFill>
                  <a:srgbClr val="888888"/>
                </a:solidFill>
              </a:defRPr>
            </a:lvl8pPr>
            <a:lvl9pPr lvl="8" indent="0" algn="r">
              <a:buClr>
                <a:srgbClr val="888888"/>
              </a:buClr>
              <a:buSzPts val="1800"/>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8"/>
        <p:cNvGrpSpPr/>
        <p:nvPr/>
      </p:nvGrpSpPr>
      <p:grpSpPr>
        <a:xfrm>
          <a:off x="0" y="0"/>
          <a:ext cx="0" cy="0"/>
          <a:chOff x="0" y="0"/>
          <a:chExt cx="0" cy="0"/>
        </a:xfrm>
      </p:grpSpPr>
      <p:sp>
        <p:nvSpPr>
          <p:cNvPr id="29" name="Google Shape;29;p50"/>
          <p:cNvSpPr txBox="1">
            <a:spLocks noGrp="1"/>
          </p:cNvSpPr>
          <p:nvPr>
            <p:ph type="title"/>
          </p:nvPr>
        </p:nvSpPr>
        <p:spPr>
          <a:xfrm>
            <a:off x="1506336" y="3029344"/>
            <a:ext cx="15833167" cy="4019879"/>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8700" b="0" i="0">
                <a:solidFill>
                  <a:srgbClr val="EDBD4E"/>
                </a:solidFill>
                <a:latin typeface="Helvetica Neue"/>
                <a:ea typeface="Helvetica Neue"/>
                <a:cs typeface="Helvetica Neue"/>
                <a:sym typeface="Helvetica Neu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50"/>
          <p:cNvSpPr txBox="1">
            <a:spLocks noGrp="1"/>
          </p:cNvSpPr>
          <p:nvPr>
            <p:ph type="body" idx="1"/>
          </p:nvPr>
        </p:nvSpPr>
        <p:spPr>
          <a:xfrm>
            <a:off x="7916104" y="2754310"/>
            <a:ext cx="9511665" cy="5913120"/>
          </a:xfrm>
          <a:prstGeom prst="rect">
            <a:avLst/>
          </a:prstGeom>
          <a:noFill/>
          <a:ln>
            <a:noFill/>
          </a:ln>
        </p:spPr>
        <p:txBody>
          <a:bodyPr spcFirstLastPara="1" wrap="square" lIns="0" tIns="0" rIns="0" bIns="0" anchor="t" anchorCtr="0">
            <a:spAutoFit/>
          </a:bodyPr>
          <a:lstStyle>
            <a:lvl1pPr marL="457200" lvl="0" indent="-228600" algn="l">
              <a:spcBef>
                <a:spcPts val="0"/>
              </a:spcBef>
              <a:spcAft>
                <a:spcPts val="0"/>
              </a:spcAft>
              <a:buSzPts val="1400"/>
              <a:buNone/>
              <a:defRPr sz="4800" b="0" i="0">
                <a:solidFill>
                  <a:schemeClr val="lt1"/>
                </a:solidFill>
                <a:latin typeface="Helvetica Neue"/>
                <a:ea typeface="Helvetica Neue"/>
                <a:cs typeface="Helvetica Neue"/>
                <a:sym typeface="Helvetica Neu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1" name="Google Shape;31;p50"/>
          <p:cNvSpPr txBox="1">
            <a:spLocks noGrp="1"/>
          </p:cNvSpPr>
          <p:nvPr>
            <p:ph type="ftr" idx="11"/>
          </p:nvPr>
        </p:nvSpPr>
        <p:spPr>
          <a:xfrm>
            <a:off x="6217920" y="9566910"/>
            <a:ext cx="5852160" cy="51435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50"/>
          <p:cNvSpPr txBox="1">
            <a:spLocks noGrp="1"/>
          </p:cNvSpPr>
          <p:nvPr>
            <p:ph type="dt" idx="10"/>
          </p:nvPr>
        </p:nvSpPr>
        <p:spPr>
          <a:xfrm>
            <a:off x="914400" y="9566910"/>
            <a:ext cx="4206240" cy="51435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50"/>
          <p:cNvSpPr txBox="1">
            <a:spLocks noGrp="1"/>
          </p:cNvSpPr>
          <p:nvPr>
            <p:ph type="sldNum" idx="12"/>
          </p:nvPr>
        </p:nvSpPr>
        <p:spPr>
          <a:xfrm>
            <a:off x="13167361" y="9566910"/>
            <a:ext cx="4206240" cy="514350"/>
          </a:xfrm>
          <a:prstGeom prst="rect">
            <a:avLst/>
          </a:prstGeom>
          <a:noFill/>
          <a:ln>
            <a:noFill/>
          </a:ln>
        </p:spPr>
        <p:txBody>
          <a:bodyPr spcFirstLastPara="1" wrap="square" lIns="0" tIns="0" rIns="0" bIns="0" anchor="t" anchorCtr="0">
            <a:spAutoFit/>
          </a:bodyPr>
          <a:lstStyle>
            <a:lvl1pPr lvl="0" indent="0" algn="r">
              <a:spcBef>
                <a:spcPts val="0"/>
              </a:spcBef>
              <a:buNone/>
              <a:defRPr>
                <a:solidFill>
                  <a:srgbClr val="888888"/>
                </a:solidFill>
              </a:defRPr>
            </a:lvl1pPr>
            <a:lvl2pPr lvl="1" indent="0" algn="r">
              <a:spcBef>
                <a:spcPts val="0"/>
              </a:spcBef>
              <a:buNone/>
              <a:defRPr>
                <a:solidFill>
                  <a:srgbClr val="888888"/>
                </a:solidFill>
              </a:defRPr>
            </a:lvl2pPr>
            <a:lvl3pPr lvl="2" indent="0" algn="r">
              <a:spcBef>
                <a:spcPts val="0"/>
              </a:spcBef>
              <a:buNone/>
              <a:defRPr>
                <a:solidFill>
                  <a:srgbClr val="888888"/>
                </a:solidFill>
              </a:defRPr>
            </a:lvl3pPr>
            <a:lvl4pPr lvl="3" indent="0" algn="r">
              <a:spcBef>
                <a:spcPts val="0"/>
              </a:spcBef>
              <a:buNone/>
              <a:defRPr>
                <a:solidFill>
                  <a:srgbClr val="888888"/>
                </a:solidFill>
              </a:defRPr>
            </a:lvl4pPr>
            <a:lvl5pPr lvl="4" indent="0" algn="r">
              <a:spcBef>
                <a:spcPts val="0"/>
              </a:spcBef>
              <a:buNone/>
              <a:defRPr>
                <a:solidFill>
                  <a:srgbClr val="888888"/>
                </a:solidFill>
              </a:defRPr>
            </a:lvl5pPr>
            <a:lvl6pPr lvl="5" indent="0" algn="r">
              <a:spcBef>
                <a:spcPts val="0"/>
              </a:spcBef>
              <a:buNone/>
              <a:defRPr>
                <a:solidFill>
                  <a:srgbClr val="888888"/>
                </a:solidFill>
              </a:defRPr>
            </a:lvl6pPr>
            <a:lvl7pPr lvl="6" indent="0" algn="r">
              <a:spcBef>
                <a:spcPts val="0"/>
              </a:spcBef>
              <a:buNone/>
              <a:defRPr>
                <a:solidFill>
                  <a:srgbClr val="888888"/>
                </a:solidFill>
              </a:defRPr>
            </a:lvl7pPr>
            <a:lvl8pPr lvl="7" indent="0" algn="r">
              <a:spcBef>
                <a:spcPts val="0"/>
              </a:spcBef>
              <a:buNone/>
              <a:defRPr>
                <a:solidFill>
                  <a:srgbClr val="888888"/>
                </a:solidFill>
              </a:defRPr>
            </a:lvl8pPr>
            <a:lvl9pPr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34"/>
        <p:cNvGrpSpPr/>
        <p:nvPr/>
      </p:nvGrpSpPr>
      <p:grpSpPr>
        <a:xfrm>
          <a:off x="0" y="0"/>
          <a:ext cx="0" cy="0"/>
          <a:chOff x="0" y="0"/>
          <a:chExt cx="0" cy="0"/>
        </a:xfrm>
      </p:grpSpPr>
      <p:sp>
        <p:nvSpPr>
          <p:cNvPr id="35" name="Google Shape;35;p51"/>
          <p:cNvSpPr txBox="1">
            <a:spLocks noGrp="1"/>
          </p:cNvSpPr>
          <p:nvPr>
            <p:ph type="ftr" idx="11"/>
          </p:nvPr>
        </p:nvSpPr>
        <p:spPr>
          <a:xfrm>
            <a:off x="6217920" y="9566910"/>
            <a:ext cx="5852160" cy="51435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51"/>
          <p:cNvSpPr txBox="1">
            <a:spLocks noGrp="1"/>
          </p:cNvSpPr>
          <p:nvPr>
            <p:ph type="dt" idx="10"/>
          </p:nvPr>
        </p:nvSpPr>
        <p:spPr>
          <a:xfrm>
            <a:off x="914400" y="9566910"/>
            <a:ext cx="4206240" cy="51435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51"/>
          <p:cNvSpPr txBox="1">
            <a:spLocks noGrp="1"/>
          </p:cNvSpPr>
          <p:nvPr>
            <p:ph type="sldNum" idx="12"/>
          </p:nvPr>
        </p:nvSpPr>
        <p:spPr>
          <a:xfrm>
            <a:off x="13167361" y="9566910"/>
            <a:ext cx="4206240" cy="514350"/>
          </a:xfrm>
          <a:prstGeom prst="rect">
            <a:avLst/>
          </a:prstGeom>
          <a:noFill/>
          <a:ln>
            <a:noFill/>
          </a:ln>
        </p:spPr>
        <p:txBody>
          <a:bodyPr spcFirstLastPara="1" wrap="square" lIns="0" tIns="0" rIns="0" bIns="0" anchor="t" anchorCtr="0">
            <a:spAutoFit/>
          </a:bodyPr>
          <a:lstStyle>
            <a:lvl1pPr lvl="0" indent="0" algn="r">
              <a:spcBef>
                <a:spcPts val="0"/>
              </a:spcBef>
              <a:buNone/>
              <a:defRPr>
                <a:solidFill>
                  <a:srgbClr val="888888"/>
                </a:solidFill>
              </a:defRPr>
            </a:lvl1pPr>
            <a:lvl2pPr lvl="1" indent="0" algn="r">
              <a:spcBef>
                <a:spcPts val="0"/>
              </a:spcBef>
              <a:buNone/>
              <a:defRPr>
                <a:solidFill>
                  <a:srgbClr val="888888"/>
                </a:solidFill>
              </a:defRPr>
            </a:lvl2pPr>
            <a:lvl3pPr lvl="2" indent="0" algn="r">
              <a:spcBef>
                <a:spcPts val="0"/>
              </a:spcBef>
              <a:buNone/>
              <a:defRPr>
                <a:solidFill>
                  <a:srgbClr val="888888"/>
                </a:solidFill>
              </a:defRPr>
            </a:lvl3pPr>
            <a:lvl4pPr lvl="3" indent="0" algn="r">
              <a:spcBef>
                <a:spcPts val="0"/>
              </a:spcBef>
              <a:buNone/>
              <a:defRPr>
                <a:solidFill>
                  <a:srgbClr val="888888"/>
                </a:solidFill>
              </a:defRPr>
            </a:lvl4pPr>
            <a:lvl5pPr lvl="4" indent="0" algn="r">
              <a:spcBef>
                <a:spcPts val="0"/>
              </a:spcBef>
              <a:buNone/>
              <a:defRPr>
                <a:solidFill>
                  <a:srgbClr val="888888"/>
                </a:solidFill>
              </a:defRPr>
            </a:lvl5pPr>
            <a:lvl6pPr lvl="5" indent="0" algn="r">
              <a:spcBef>
                <a:spcPts val="0"/>
              </a:spcBef>
              <a:buNone/>
              <a:defRPr>
                <a:solidFill>
                  <a:srgbClr val="888888"/>
                </a:solidFill>
              </a:defRPr>
            </a:lvl6pPr>
            <a:lvl7pPr lvl="6" indent="0" algn="r">
              <a:spcBef>
                <a:spcPts val="0"/>
              </a:spcBef>
              <a:buNone/>
              <a:defRPr>
                <a:solidFill>
                  <a:srgbClr val="888888"/>
                </a:solidFill>
              </a:defRPr>
            </a:lvl7pPr>
            <a:lvl8pPr lvl="7" indent="0" algn="r">
              <a:spcBef>
                <a:spcPts val="0"/>
              </a:spcBef>
              <a:buNone/>
              <a:defRPr>
                <a:solidFill>
                  <a:srgbClr val="888888"/>
                </a:solidFill>
              </a:defRPr>
            </a:lvl8pPr>
            <a:lvl9pPr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38"/>
        <p:cNvGrpSpPr/>
        <p:nvPr/>
      </p:nvGrpSpPr>
      <p:grpSpPr>
        <a:xfrm>
          <a:off x="0" y="0"/>
          <a:ext cx="0" cy="0"/>
          <a:chOff x="0" y="0"/>
          <a:chExt cx="0" cy="0"/>
        </a:xfrm>
      </p:grpSpPr>
      <p:sp>
        <p:nvSpPr>
          <p:cNvPr id="39" name="Google Shape;39;p52"/>
          <p:cNvSpPr txBox="1">
            <a:spLocks noGrp="1"/>
          </p:cNvSpPr>
          <p:nvPr>
            <p:ph type="ctrTitle"/>
          </p:nvPr>
        </p:nvSpPr>
        <p:spPr>
          <a:xfrm>
            <a:off x="1371600" y="3188970"/>
            <a:ext cx="15544800" cy="216027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8700" b="0" i="0">
                <a:solidFill>
                  <a:srgbClr val="EDBD4E"/>
                </a:solidFill>
                <a:latin typeface="Helvetica Neue"/>
                <a:ea typeface="Helvetica Neue"/>
                <a:cs typeface="Helvetica Neue"/>
                <a:sym typeface="Helvetica Neu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52"/>
          <p:cNvSpPr txBox="1">
            <a:spLocks noGrp="1"/>
          </p:cNvSpPr>
          <p:nvPr>
            <p:ph type="subTitle" idx="1"/>
          </p:nvPr>
        </p:nvSpPr>
        <p:spPr>
          <a:xfrm>
            <a:off x="2743200" y="5760720"/>
            <a:ext cx="12801600" cy="257175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4800" b="0" i="0">
                <a:solidFill>
                  <a:schemeClr val="lt1"/>
                </a:solidFill>
                <a:latin typeface="Helvetica Neue"/>
                <a:ea typeface="Helvetica Neue"/>
                <a:cs typeface="Helvetica Neue"/>
                <a:sym typeface="Helvetica Neu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52"/>
          <p:cNvSpPr txBox="1">
            <a:spLocks noGrp="1"/>
          </p:cNvSpPr>
          <p:nvPr>
            <p:ph type="ftr" idx="11"/>
          </p:nvPr>
        </p:nvSpPr>
        <p:spPr>
          <a:xfrm>
            <a:off x="6217920" y="9566910"/>
            <a:ext cx="5852160" cy="51435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52"/>
          <p:cNvSpPr txBox="1">
            <a:spLocks noGrp="1"/>
          </p:cNvSpPr>
          <p:nvPr>
            <p:ph type="dt" idx="10"/>
          </p:nvPr>
        </p:nvSpPr>
        <p:spPr>
          <a:xfrm>
            <a:off x="914400" y="9566910"/>
            <a:ext cx="4206240" cy="51435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52"/>
          <p:cNvSpPr txBox="1">
            <a:spLocks noGrp="1"/>
          </p:cNvSpPr>
          <p:nvPr>
            <p:ph type="sldNum" idx="12"/>
          </p:nvPr>
        </p:nvSpPr>
        <p:spPr>
          <a:xfrm>
            <a:off x="13167361" y="9566910"/>
            <a:ext cx="4206240" cy="514350"/>
          </a:xfrm>
          <a:prstGeom prst="rect">
            <a:avLst/>
          </a:prstGeom>
          <a:noFill/>
          <a:ln>
            <a:noFill/>
          </a:ln>
        </p:spPr>
        <p:txBody>
          <a:bodyPr spcFirstLastPara="1" wrap="square" lIns="0" tIns="0" rIns="0" bIns="0" anchor="t" anchorCtr="0">
            <a:spAutoFit/>
          </a:bodyPr>
          <a:lstStyle>
            <a:lvl1pPr lvl="0" indent="0" algn="r">
              <a:spcBef>
                <a:spcPts val="0"/>
              </a:spcBef>
              <a:buNone/>
              <a:defRPr>
                <a:solidFill>
                  <a:srgbClr val="888888"/>
                </a:solidFill>
              </a:defRPr>
            </a:lvl1pPr>
            <a:lvl2pPr lvl="1" indent="0" algn="r">
              <a:spcBef>
                <a:spcPts val="0"/>
              </a:spcBef>
              <a:buNone/>
              <a:defRPr>
                <a:solidFill>
                  <a:srgbClr val="888888"/>
                </a:solidFill>
              </a:defRPr>
            </a:lvl2pPr>
            <a:lvl3pPr lvl="2" indent="0" algn="r">
              <a:spcBef>
                <a:spcPts val="0"/>
              </a:spcBef>
              <a:buNone/>
              <a:defRPr>
                <a:solidFill>
                  <a:srgbClr val="888888"/>
                </a:solidFill>
              </a:defRPr>
            </a:lvl3pPr>
            <a:lvl4pPr lvl="3" indent="0" algn="r">
              <a:spcBef>
                <a:spcPts val="0"/>
              </a:spcBef>
              <a:buNone/>
              <a:defRPr>
                <a:solidFill>
                  <a:srgbClr val="888888"/>
                </a:solidFill>
              </a:defRPr>
            </a:lvl4pPr>
            <a:lvl5pPr lvl="4" indent="0" algn="r">
              <a:spcBef>
                <a:spcPts val="0"/>
              </a:spcBef>
              <a:buNone/>
              <a:defRPr>
                <a:solidFill>
                  <a:srgbClr val="888888"/>
                </a:solidFill>
              </a:defRPr>
            </a:lvl5pPr>
            <a:lvl6pPr lvl="5" indent="0" algn="r">
              <a:spcBef>
                <a:spcPts val="0"/>
              </a:spcBef>
              <a:buNone/>
              <a:defRPr>
                <a:solidFill>
                  <a:srgbClr val="888888"/>
                </a:solidFill>
              </a:defRPr>
            </a:lvl6pPr>
            <a:lvl7pPr lvl="6" indent="0" algn="r">
              <a:spcBef>
                <a:spcPts val="0"/>
              </a:spcBef>
              <a:buNone/>
              <a:defRPr>
                <a:solidFill>
                  <a:srgbClr val="888888"/>
                </a:solidFill>
              </a:defRPr>
            </a:lvl7pPr>
            <a:lvl8pPr lvl="7" indent="0" algn="r">
              <a:spcBef>
                <a:spcPts val="0"/>
              </a:spcBef>
              <a:buNone/>
              <a:defRPr>
                <a:solidFill>
                  <a:srgbClr val="888888"/>
                </a:solidFill>
              </a:defRPr>
            </a:lvl8pPr>
            <a:lvl9pPr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44"/>
        <p:cNvGrpSpPr/>
        <p:nvPr/>
      </p:nvGrpSpPr>
      <p:grpSpPr>
        <a:xfrm>
          <a:off x="0" y="0"/>
          <a:ext cx="0" cy="0"/>
          <a:chOff x="0" y="0"/>
          <a:chExt cx="0" cy="0"/>
        </a:xfrm>
      </p:grpSpPr>
      <p:sp>
        <p:nvSpPr>
          <p:cNvPr id="45" name="Google Shape;45;p53"/>
          <p:cNvSpPr txBox="1">
            <a:spLocks noGrp="1"/>
          </p:cNvSpPr>
          <p:nvPr>
            <p:ph type="title"/>
          </p:nvPr>
        </p:nvSpPr>
        <p:spPr>
          <a:xfrm>
            <a:off x="1506336" y="3029344"/>
            <a:ext cx="15833167" cy="4019879"/>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8700" b="0" i="0">
                <a:solidFill>
                  <a:srgbClr val="EDBD4E"/>
                </a:solidFill>
                <a:latin typeface="Helvetica Neue"/>
                <a:ea typeface="Helvetica Neue"/>
                <a:cs typeface="Helvetica Neue"/>
                <a:sym typeface="Helvetica Neu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53"/>
          <p:cNvSpPr txBox="1">
            <a:spLocks noGrp="1"/>
          </p:cNvSpPr>
          <p:nvPr>
            <p:ph type="body" idx="1"/>
          </p:nvPr>
        </p:nvSpPr>
        <p:spPr>
          <a:xfrm>
            <a:off x="914400" y="2366010"/>
            <a:ext cx="7955280" cy="6789420"/>
          </a:xfrm>
          <a:prstGeom prst="rect">
            <a:avLst/>
          </a:prstGeom>
          <a:noFill/>
          <a:ln>
            <a:noFill/>
          </a:ln>
        </p:spPr>
        <p:txBody>
          <a:bodyPr spcFirstLastPara="1" wrap="square" lIns="0" tIns="0" rIns="0" bIns="0" anchor="t" anchorCtr="0">
            <a:sp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47" name="Google Shape;47;p53"/>
          <p:cNvSpPr txBox="1">
            <a:spLocks noGrp="1"/>
          </p:cNvSpPr>
          <p:nvPr>
            <p:ph type="body" idx="2"/>
          </p:nvPr>
        </p:nvSpPr>
        <p:spPr>
          <a:xfrm>
            <a:off x="9418320" y="2366010"/>
            <a:ext cx="7955280" cy="6789420"/>
          </a:xfrm>
          <a:prstGeom prst="rect">
            <a:avLst/>
          </a:prstGeom>
          <a:noFill/>
          <a:ln>
            <a:noFill/>
          </a:ln>
        </p:spPr>
        <p:txBody>
          <a:bodyPr spcFirstLastPara="1" wrap="square" lIns="0" tIns="0" rIns="0" bIns="0" anchor="t" anchorCtr="0">
            <a:sp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48" name="Google Shape;48;p53"/>
          <p:cNvSpPr txBox="1">
            <a:spLocks noGrp="1"/>
          </p:cNvSpPr>
          <p:nvPr>
            <p:ph type="ftr" idx="11"/>
          </p:nvPr>
        </p:nvSpPr>
        <p:spPr>
          <a:xfrm>
            <a:off x="6217920" y="9566910"/>
            <a:ext cx="5852160" cy="51435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53"/>
          <p:cNvSpPr txBox="1">
            <a:spLocks noGrp="1"/>
          </p:cNvSpPr>
          <p:nvPr>
            <p:ph type="dt" idx="10"/>
          </p:nvPr>
        </p:nvSpPr>
        <p:spPr>
          <a:xfrm>
            <a:off x="914400" y="9566910"/>
            <a:ext cx="4206240" cy="51435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53"/>
          <p:cNvSpPr txBox="1">
            <a:spLocks noGrp="1"/>
          </p:cNvSpPr>
          <p:nvPr>
            <p:ph type="sldNum" idx="12"/>
          </p:nvPr>
        </p:nvSpPr>
        <p:spPr>
          <a:xfrm>
            <a:off x="13167361" y="9566910"/>
            <a:ext cx="4206240" cy="514350"/>
          </a:xfrm>
          <a:prstGeom prst="rect">
            <a:avLst/>
          </a:prstGeom>
          <a:noFill/>
          <a:ln>
            <a:noFill/>
          </a:ln>
        </p:spPr>
        <p:txBody>
          <a:bodyPr spcFirstLastPara="1" wrap="square" lIns="0" tIns="0" rIns="0" bIns="0" anchor="t" anchorCtr="0">
            <a:spAutoFit/>
          </a:bodyPr>
          <a:lstStyle>
            <a:lvl1pPr lvl="0" indent="0" algn="r">
              <a:spcBef>
                <a:spcPts val="0"/>
              </a:spcBef>
              <a:buNone/>
              <a:defRPr>
                <a:solidFill>
                  <a:srgbClr val="888888"/>
                </a:solidFill>
              </a:defRPr>
            </a:lvl1pPr>
            <a:lvl2pPr lvl="1" indent="0" algn="r">
              <a:spcBef>
                <a:spcPts val="0"/>
              </a:spcBef>
              <a:buNone/>
              <a:defRPr>
                <a:solidFill>
                  <a:srgbClr val="888888"/>
                </a:solidFill>
              </a:defRPr>
            </a:lvl2pPr>
            <a:lvl3pPr lvl="2" indent="0" algn="r">
              <a:spcBef>
                <a:spcPts val="0"/>
              </a:spcBef>
              <a:buNone/>
              <a:defRPr>
                <a:solidFill>
                  <a:srgbClr val="888888"/>
                </a:solidFill>
              </a:defRPr>
            </a:lvl3pPr>
            <a:lvl4pPr lvl="3" indent="0" algn="r">
              <a:spcBef>
                <a:spcPts val="0"/>
              </a:spcBef>
              <a:buNone/>
              <a:defRPr>
                <a:solidFill>
                  <a:srgbClr val="888888"/>
                </a:solidFill>
              </a:defRPr>
            </a:lvl4pPr>
            <a:lvl5pPr lvl="4" indent="0" algn="r">
              <a:spcBef>
                <a:spcPts val="0"/>
              </a:spcBef>
              <a:buNone/>
              <a:defRPr>
                <a:solidFill>
                  <a:srgbClr val="888888"/>
                </a:solidFill>
              </a:defRPr>
            </a:lvl5pPr>
            <a:lvl6pPr lvl="5" indent="0" algn="r">
              <a:spcBef>
                <a:spcPts val="0"/>
              </a:spcBef>
              <a:buNone/>
              <a:defRPr>
                <a:solidFill>
                  <a:srgbClr val="888888"/>
                </a:solidFill>
              </a:defRPr>
            </a:lvl6pPr>
            <a:lvl7pPr lvl="6" indent="0" algn="r">
              <a:spcBef>
                <a:spcPts val="0"/>
              </a:spcBef>
              <a:buNone/>
              <a:defRPr>
                <a:solidFill>
                  <a:srgbClr val="888888"/>
                </a:solidFill>
              </a:defRPr>
            </a:lvl7pPr>
            <a:lvl8pPr lvl="7" indent="0" algn="r">
              <a:spcBef>
                <a:spcPts val="0"/>
              </a:spcBef>
              <a:buNone/>
              <a:defRPr>
                <a:solidFill>
                  <a:srgbClr val="888888"/>
                </a:solidFill>
              </a:defRPr>
            </a:lvl8pPr>
            <a:lvl9pPr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6"/>
          <p:cNvSpPr/>
          <p:nvPr/>
        </p:nvSpPr>
        <p:spPr>
          <a:xfrm>
            <a:off x="0" y="0"/>
            <a:ext cx="18288000" cy="10287000"/>
          </a:xfrm>
          <a:custGeom>
            <a:avLst/>
            <a:gdLst/>
            <a:ahLst/>
            <a:cxnLst/>
            <a:rect l="l" t="t" r="r" b="b"/>
            <a:pathLst>
              <a:path w="18288000" h="10287000" extrusionOk="0">
                <a:moveTo>
                  <a:pt x="18288000" y="0"/>
                </a:moveTo>
                <a:lnTo>
                  <a:pt x="0" y="0"/>
                </a:lnTo>
                <a:lnTo>
                  <a:pt x="0" y="10287000"/>
                </a:lnTo>
                <a:lnTo>
                  <a:pt x="18288000" y="10287000"/>
                </a:lnTo>
                <a:lnTo>
                  <a:pt x="18288000" y="0"/>
                </a:lnTo>
                <a:close/>
              </a:path>
            </a:pathLst>
          </a:custGeom>
          <a:solidFill>
            <a:srgbClr val="000000"/>
          </a:solidFill>
          <a:ln>
            <a:noFill/>
          </a:ln>
        </p:spPr>
        <p:txBody>
          <a:bodyPr spcFirstLastPara="1" wrap="square" lIns="0" tIns="0" rIns="0" bIns="0" anchor="t" anchorCtr="0">
            <a:noAutofit/>
          </a:bodyPr>
          <a:lstStyle/>
          <a:p>
            <a:pPr marL="0" lvl="0" indent="0" algn="l" rtl="0">
              <a:spcBef>
                <a:spcPts val="0"/>
              </a:spcBef>
              <a:spcAft>
                <a:spcPts val="0"/>
              </a:spcAft>
              <a:buNone/>
            </a:pPr>
            <a:endParaRPr sz="1800"/>
          </a:p>
        </p:txBody>
      </p:sp>
      <p:sp>
        <p:nvSpPr>
          <p:cNvPr id="11" name="Google Shape;11;p46"/>
          <p:cNvSpPr txBox="1">
            <a:spLocks noGrp="1"/>
          </p:cNvSpPr>
          <p:nvPr>
            <p:ph type="title"/>
          </p:nvPr>
        </p:nvSpPr>
        <p:spPr>
          <a:xfrm>
            <a:off x="1506336" y="3029344"/>
            <a:ext cx="15833167" cy="4019879"/>
          </a:xfrm>
          <a:prstGeom prst="rect">
            <a:avLst/>
          </a:prstGeom>
          <a:noFill/>
          <a:ln>
            <a:noFill/>
          </a:ln>
        </p:spPr>
        <p:txBody>
          <a:bodyPr spcFirstLastPara="1" wrap="square" lIns="0" tIns="0" rIns="0" bIns="0" anchor="t" anchorCtr="0">
            <a:spAutoFit/>
          </a:bodyPr>
          <a:lstStyle>
            <a:lvl1pPr marR="0" lvl="0" algn="l" rtl="0">
              <a:spcBef>
                <a:spcPts val="0"/>
              </a:spcBef>
              <a:spcAft>
                <a:spcPts val="0"/>
              </a:spcAft>
              <a:buSzPts val="1400"/>
              <a:buNone/>
              <a:defRPr sz="8700" b="0" i="0" u="none" strike="noStrike" cap="none">
                <a:solidFill>
                  <a:srgbClr val="EDBD4E"/>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46"/>
          <p:cNvSpPr txBox="1">
            <a:spLocks noGrp="1"/>
          </p:cNvSpPr>
          <p:nvPr>
            <p:ph type="body" idx="1"/>
          </p:nvPr>
        </p:nvSpPr>
        <p:spPr>
          <a:xfrm>
            <a:off x="7916104" y="2754310"/>
            <a:ext cx="9511665" cy="5913120"/>
          </a:xfrm>
          <a:prstGeom prst="rect">
            <a:avLst/>
          </a:prstGeom>
          <a:noFill/>
          <a:ln>
            <a:noFill/>
          </a:ln>
        </p:spPr>
        <p:txBody>
          <a:bodyPr spcFirstLastPara="1" wrap="square" lIns="0" tIns="0" rIns="0" bIns="0" anchor="t" anchorCtr="0">
            <a:spAutoFit/>
          </a:bodyPr>
          <a:lstStyle>
            <a:lvl1pPr marL="457200" marR="0" lvl="0" indent="-228600" algn="l" rtl="0">
              <a:spcBef>
                <a:spcPts val="0"/>
              </a:spcBef>
              <a:spcAft>
                <a:spcPts val="0"/>
              </a:spcAft>
              <a:buSzPts val="1400"/>
              <a:buNone/>
              <a:defRPr sz="4800" b="0" i="0" u="none" strike="noStrike" cap="none">
                <a:solidFill>
                  <a:schemeClr val="lt1"/>
                </a:solidFill>
                <a:latin typeface="Helvetica Neue"/>
                <a:ea typeface="Helvetica Neue"/>
                <a:cs typeface="Helvetica Neue"/>
                <a:sym typeface="Helvetica Neue"/>
              </a:defRPr>
            </a:lvl1pPr>
            <a:lvl2pPr marL="914400" marR="0" lvl="1" indent="-228600" algn="l" rtl="0">
              <a:spcBef>
                <a:spcPts val="0"/>
              </a:spcBef>
              <a:spcAft>
                <a:spcPts val="0"/>
              </a:spcAft>
              <a:buSzPts val="1400"/>
              <a:buNone/>
              <a:defRPr sz="1800" b="0" i="0" u="none" strike="noStrike" cap="none">
                <a:latin typeface="Calibri"/>
                <a:ea typeface="Calibri"/>
                <a:cs typeface="Calibri"/>
                <a:sym typeface="Calibri"/>
              </a:defRPr>
            </a:lvl2pPr>
            <a:lvl3pPr marL="1371600" marR="0" lvl="2" indent="-228600" algn="l" rtl="0">
              <a:spcBef>
                <a:spcPts val="0"/>
              </a:spcBef>
              <a:spcAft>
                <a:spcPts val="0"/>
              </a:spcAft>
              <a:buSzPts val="1400"/>
              <a:buNone/>
              <a:defRPr sz="1800" b="0" i="0" u="none" strike="noStrike" cap="none">
                <a:latin typeface="Calibri"/>
                <a:ea typeface="Calibri"/>
                <a:cs typeface="Calibri"/>
                <a:sym typeface="Calibri"/>
              </a:defRPr>
            </a:lvl3pPr>
            <a:lvl4pPr marL="1828800" marR="0" lvl="3" indent="-228600" algn="l" rtl="0">
              <a:spcBef>
                <a:spcPts val="0"/>
              </a:spcBef>
              <a:spcAft>
                <a:spcPts val="0"/>
              </a:spcAft>
              <a:buSzPts val="1400"/>
              <a:buNone/>
              <a:defRPr sz="1800" b="0" i="0" u="none" strike="noStrike" cap="none">
                <a:latin typeface="Calibri"/>
                <a:ea typeface="Calibri"/>
                <a:cs typeface="Calibri"/>
                <a:sym typeface="Calibri"/>
              </a:defRPr>
            </a:lvl4pPr>
            <a:lvl5pPr marL="2286000" marR="0" lvl="4" indent="-228600" algn="l" rtl="0">
              <a:spcBef>
                <a:spcPts val="0"/>
              </a:spcBef>
              <a:spcAft>
                <a:spcPts val="0"/>
              </a:spcAft>
              <a:buSzPts val="1400"/>
              <a:buNone/>
              <a:defRPr sz="180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18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8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8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sp>
        <p:nvSpPr>
          <p:cNvPr id="13" name="Google Shape;13;p46"/>
          <p:cNvSpPr txBox="1">
            <a:spLocks noGrp="1"/>
          </p:cNvSpPr>
          <p:nvPr>
            <p:ph type="ftr" idx="11"/>
          </p:nvPr>
        </p:nvSpPr>
        <p:spPr>
          <a:xfrm>
            <a:off x="6217920" y="9566910"/>
            <a:ext cx="5852160" cy="51435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sz="1800">
                <a:solidFill>
                  <a:srgbClr val="888888"/>
                </a:solidFil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4" name="Google Shape;14;p46"/>
          <p:cNvSpPr txBox="1">
            <a:spLocks noGrp="1"/>
          </p:cNvSpPr>
          <p:nvPr>
            <p:ph type="dt" idx="10"/>
          </p:nvPr>
        </p:nvSpPr>
        <p:spPr>
          <a:xfrm>
            <a:off x="914400" y="9566910"/>
            <a:ext cx="4206240" cy="51435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1800">
                <a:solidFill>
                  <a:srgbClr val="888888"/>
                </a:solidFil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5" name="Google Shape;15;p46"/>
          <p:cNvSpPr txBox="1">
            <a:spLocks noGrp="1"/>
          </p:cNvSpPr>
          <p:nvPr>
            <p:ph type="sldNum" idx="12"/>
          </p:nvPr>
        </p:nvSpPr>
        <p:spPr>
          <a:xfrm>
            <a:off x="13167361" y="9566910"/>
            <a:ext cx="4206240" cy="514350"/>
          </a:xfrm>
          <a:prstGeom prst="rect">
            <a:avLst/>
          </a:prstGeom>
          <a:noFill/>
          <a:ln>
            <a:noFill/>
          </a:ln>
        </p:spPr>
        <p:txBody>
          <a:bodyPr spcFirstLastPara="1" wrap="square" lIns="0" tIns="0" rIns="0" bIns="0" anchor="t" anchorCtr="0">
            <a:spAutoFit/>
          </a:bodyPr>
          <a:lstStyle>
            <a:lvl1pPr lvl="0" indent="0" algn="r">
              <a:spcBef>
                <a:spcPts val="0"/>
              </a:spcBef>
              <a:buNone/>
              <a:defRPr sz="1800">
                <a:solidFill>
                  <a:srgbClr val="888888"/>
                </a:solidFill>
              </a:defRPr>
            </a:lvl1pPr>
            <a:lvl2pPr lvl="1" indent="0" algn="r">
              <a:spcBef>
                <a:spcPts val="0"/>
              </a:spcBef>
              <a:buNone/>
              <a:defRPr sz="1800">
                <a:solidFill>
                  <a:srgbClr val="888888"/>
                </a:solidFill>
              </a:defRPr>
            </a:lvl2pPr>
            <a:lvl3pPr lvl="2" indent="0" algn="r">
              <a:spcBef>
                <a:spcPts val="0"/>
              </a:spcBef>
              <a:buNone/>
              <a:defRPr sz="1800">
                <a:solidFill>
                  <a:srgbClr val="888888"/>
                </a:solidFill>
              </a:defRPr>
            </a:lvl3pPr>
            <a:lvl4pPr lvl="3" indent="0" algn="r">
              <a:spcBef>
                <a:spcPts val="0"/>
              </a:spcBef>
              <a:buNone/>
              <a:defRPr sz="1800">
                <a:solidFill>
                  <a:srgbClr val="888888"/>
                </a:solidFill>
              </a:defRPr>
            </a:lvl4pPr>
            <a:lvl5pPr lvl="4" indent="0" algn="r">
              <a:spcBef>
                <a:spcPts val="0"/>
              </a:spcBef>
              <a:buNone/>
              <a:defRPr sz="1800">
                <a:solidFill>
                  <a:srgbClr val="888888"/>
                </a:solidFill>
              </a:defRPr>
            </a:lvl5pPr>
            <a:lvl6pPr lvl="5" indent="0" algn="r">
              <a:spcBef>
                <a:spcPts val="0"/>
              </a:spcBef>
              <a:buNone/>
              <a:defRPr sz="1800">
                <a:solidFill>
                  <a:srgbClr val="888888"/>
                </a:solidFill>
              </a:defRPr>
            </a:lvl6pPr>
            <a:lvl7pPr lvl="6" indent="0" algn="r">
              <a:spcBef>
                <a:spcPts val="0"/>
              </a:spcBef>
              <a:buNone/>
              <a:defRPr sz="1800">
                <a:solidFill>
                  <a:srgbClr val="888888"/>
                </a:solidFill>
              </a:defRPr>
            </a:lvl7pPr>
            <a:lvl8pPr lvl="7" indent="0" algn="r">
              <a:spcBef>
                <a:spcPts val="0"/>
              </a:spcBef>
              <a:buNone/>
              <a:defRPr sz="1800">
                <a:solidFill>
                  <a:srgbClr val="888888"/>
                </a:solidFill>
              </a:defRPr>
            </a:lvl8pPr>
            <a:lvl9pPr lvl="8" indent="0" algn="r">
              <a:spcBef>
                <a:spcPts val="0"/>
              </a:spcBef>
              <a:buNone/>
              <a:defRPr sz="1800">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8.jpg"/></Relationships>
</file>

<file path=ppt/slides/_rels/slide1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39.jpg"/></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4.xml"/><Relationship Id="rId5" Type="http://schemas.openxmlformats.org/officeDocument/2006/relationships/image" Target="../media/image42.jpg"/><Relationship Id="rId4" Type="http://schemas.openxmlformats.org/officeDocument/2006/relationships/image" Target="../media/image41.jp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4.xml"/><Relationship Id="rId5" Type="http://schemas.openxmlformats.org/officeDocument/2006/relationships/image" Target="../media/image44.jpg"/><Relationship Id="rId4" Type="http://schemas.openxmlformats.org/officeDocument/2006/relationships/image" Target="../media/image43.jpg"/></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45.jpg"/></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image" Target="../media/image49.jpg"/></Relationships>
</file>

<file path=ppt/slides/_rels/slide3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55"/>
        <p:cNvGrpSpPr/>
        <p:nvPr/>
      </p:nvGrpSpPr>
      <p:grpSpPr>
        <a:xfrm>
          <a:off x="0" y="0"/>
          <a:ext cx="0" cy="0"/>
          <a:chOff x="0" y="0"/>
          <a:chExt cx="0" cy="0"/>
        </a:xfrm>
      </p:grpSpPr>
      <p:pic>
        <p:nvPicPr>
          <p:cNvPr id="56" name="Google Shape;56;p1"/>
          <p:cNvPicPr preferRelativeResize="0"/>
          <p:nvPr/>
        </p:nvPicPr>
        <p:blipFill rotWithShape="1">
          <a:blip r:embed="rId3">
            <a:alphaModFix/>
          </a:blip>
          <a:srcRect/>
          <a:stretch/>
        </p:blipFill>
        <p:spPr>
          <a:xfrm>
            <a:off x="0" y="38100"/>
            <a:ext cx="18288000" cy="10287000"/>
          </a:xfrm>
          <a:prstGeom prst="rect">
            <a:avLst/>
          </a:prstGeom>
          <a:noFill/>
          <a:ln>
            <a:noFill/>
          </a:ln>
        </p:spPr>
      </p:pic>
      <p:sp>
        <p:nvSpPr>
          <p:cNvPr id="57" name="Google Shape;57;p1"/>
          <p:cNvSpPr txBox="1">
            <a:spLocks noGrp="1"/>
          </p:cNvSpPr>
          <p:nvPr>
            <p:ph type="title"/>
          </p:nvPr>
        </p:nvSpPr>
        <p:spPr>
          <a:xfrm>
            <a:off x="4035974" y="4436524"/>
            <a:ext cx="10216052" cy="1490152"/>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sz="9600">
                <a:solidFill>
                  <a:srgbClr val="FFB826"/>
                </a:solidFill>
                <a:latin typeface="Montserrat"/>
                <a:ea typeface="Montserrat"/>
                <a:cs typeface="Montserrat"/>
                <a:sym typeface="Montserrat"/>
              </a:rPr>
              <a:t>Describing Deco</a:t>
            </a:r>
            <a:endParaRPr sz="9600">
              <a:solidFill>
                <a:srgbClr val="FFB826"/>
              </a:solidFill>
              <a:latin typeface="Montserrat"/>
              <a:ea typeface="Montserrat"/>
              <a:cs typeface="Montserrat"/>
              <a:sym typeface="Montserrat"/>
            </a:endParaRPr>
          </a:p>
        </p:txBody>
      </p:sp>
      <p:pic>
        <p:nvPicPr>
          <p:cNvPr id="58" name="Google Shape;58;p1"/>
          <p:cNvPicPr preferRelativeResize="0"/>
          <p:nvPr/>
        </p:nvPicPr>
        <p:blipFill rotWithShape="1">
          <a:blip r:embed="rId4">
            <a:alphaModFix/>
          </a:blip>
          <a:srcRect/>
          <a:stretch/>
        </p:blipFill>
        <p:spPr>
          <a:xfrm>
            <a:off x="5123328" y="7734300"/>
            <a:ext cx="8174691" cy="119156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pic>
        <p:nvPicPr>
          <p:cNvPr id="119" name="Google Shape;119;p10"/>
          <p:cNvPicPr preferRelativeResize="0"/>
          <p:nvPr/>
        </p:nvPicPr>
        <p:blipFill rotWithShape="1">
          <a:blip r:embed="rId3">
            <a:alphaModFix/>
          </a:blip>
          <a:srcRect/>
          <a:stretch/>
        </p:blipFill>
        <p:spPr>
          <a:xfrm>
            <a:off x="0" y="1448286"/>
            <a:ext cx="18288000" cy="8780697"/>
          </a:xfrm>
          <a:prstGeom prst="rect">
            <a:avLst/>
          </a:prstGeom>
          <a:noFill/>
          <a:ln>
            <a:noFill/>
          </a:ln>
        </p:spPr>
      </p:pic>
      <p:sp>
        <p:nvSpPr>
          <p:cNvPr id="120" name="Google Shape;120;p10"/>
          <p:cNvSpPr txBox="1">
            <a:spLocks noGrp="1"/>
          </p:cNvSpPr>
          <p:nvPr>
            <p:ph type="title"/>
          </p:nvPr>
        </p:nvSpPr>
        <p:spPr>
          <a:xfrm>
            <a:off x="0" y="447233"/>
            <a:ext cx="18287999" cy="505267"/>
          </a:xfrm>
          <a:prstGeom prst="rect">
            <a:avLst/>
          </a:prstGeom>
          <a:noFill/>
          <a:ln>
            <a:noFill/>
          </a:ln>
        </p:spPr>
        <p:txBody>
          <a:bodyPr spcFirstLastPara="1" wrap="square" lIns="0" tIns="12700" rIns="0" bIns="0" anchor="t" anchorCtr="0">
            <a:spAutoFit/>
          </a:bodyPr>
          <a:lstStyle/>
          <a:p>
            <a:pPr marL="0" lvl="0" indent="0" algn="ctr" rtl="0">
              <a:spcBef>
                <a:spcPts val="0"/>
              </a:spcBef>
              <a:spcAft>
                <a:spcPts val="0"/>
              </a:spcAft>
              <a:buNone/>
            </a:pPr>
            <a:r>
              <a:rPr lang="en-US" sz="3200">
                <a:solidFill>
                  <a:srgbClr val="FFB826"/>
                </a:solidFill>
                <a:latin typeface="Montserrat"/>
                <a:ea typeface="Montserrat"/>
                <a:cs typeface="Montserrat"/>
                <a:sym typeface="Montserrat"/>
              </a:rPr>
              <a:t>Architects began designing skyscrapers that embodied the spirit of this new era.</a:t>
            </a:r>
            <a:endParaRPr/>
          </a:p>
        </p:txBody>
      </p:sp>
      <p:sp>
        <p:nvSpPr>
          <p:cNvPr id="121" name="Google Shape;121;p10"/>
          <p:cNvSpPr txBox="1"/>
          <p:nvPr/>
        </p:nvSpPr>
        <p:spPr>
          <a:xfrm>
            <a:off x="1964742" y="9169493"/>
            <a:ext cx="788670" cy="43688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sz="2700">
                <a:solidFill>
                  <a:srgbClr val="FFB826"/>
                </a:solidFill>
                <a:latin typeface="Helvetica Neue"/>
                <a:ea typeface="Helvetica Neue"/>
                <a:cs typeface="Helvetica Neue"/>
                <a:sym typeface="Helvetica Neue"/>
              </a:rPr>
              <a:t>1931</a:t>
            </a:r>
            <a:endParaRPr sz="2700">
              <a:solidFill>
                <a:srgbClr val="FFB826"/>
              </a:solidFill>
              <a:latin typeface="Helvetica Neue"/>
              <a:ea typeface="Helvetica Neue"/>
              <a:cs typeface="Helvetica Neue"/>
              <a:sym typeface="Helvetica Neue"/>
            </a:endParaRPr>
          </a:p>
        </p:txBody>
      </p:sp>
      <p:sp>
        <p:nvSpPr>
          <p:cNvPr id="122" name="Google Shape;122;p10"/>
          <p:cNvSpPr txBox="1"/>
          <p:nvPr/>
        </p:nvSpPr>
        <p:spPr>
          <a:xfrm>
            <a:off x="5350799" y="2115125"/>
            <a:ext cx="3374100" cy="50550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sz="3200">
                <a:solidFill>
                  <a:srgbClr val="FFB826"/>
                </a:solidFill>
                <a:latin typeface="Helvetica Neue"/>
                <a:ea typeface="Helvetica Neue"/>
                <a:cs typeface="Helvetica Neue"/>
                <a:sym typeface="Helvetica Neue"/>
              </a:rPr>
              <a:t>Chrysler Building</a:t>
            </a:r>
            <a:endParaRPr sz="3200">
              <a:solidFill>
                <a:srgbClr val="FFB826"/>
              </a:solidFill>
              <a:latin typeface="Helvetica Neue"/>
              <a:ea typeface="Helvetica Neue"/>
              <a:cs typeface="Helvetica Neue"/>
              <a:sym typeface="Helvetica Neue"/>
            </a:endParaRPr>
          </a:p>
        </p:txBody>
      </p:sp>
      <p:sp>
        <p:nvSpPr>
          <p:cNvPr id="123" name="Google Shape;123;p10"/>
          <p:cNvSpPr txBox="1"/>
          <p:nvPr/>
        </p:nvSpPr>
        <p:spPr>
          <a:xfrm>
            <a:off x="6505308" y="9173734"/>
            <a:ext cx="788670" cy="43688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sz="2700">
                <a:solidFill>
                  <a:srgbClr val="FFB826"/>
                </a:solidFill>
                <a:latin typeface="Helvetica Neue"/>
                <a:ea typeface="Helvetica Neue"/>
                <a:cs typeface="Helvetica Neue"/>
                <a:sym typeface="Helvetica Neue"/>
              </a:rPr>
              <a:t>1930</a:t>
            </a:r>
            <a:endParaRPr sz="2700">
              <a:solidFill>
                <a:srgbClr val="FFB826"/>
              </a:solidFill>
              <a:latin typeface="Helvetica Neue"/>
              <a:ea typeface="Helvetica Neue"/>
              <a:cs typeface="Helvetica Neue"/>
              <a:sym typeface="Helvetica Neue"/>
            </a:endParaRPr>
          </a:p>
        </p:txBody>
      </p:sp>
      <p:sp>
        <p:nvSpPr>
          <p:cNvPr id="124" name="Google Shape;124;p10"/>
          <p:cNvSpPr txBox="1"/>
          <p:nvPr/>
        </p:nvSpPr>
        <p:spPr>
          <a:xfrm>
            <a:off x="10359459" y="1864880"/>
            <a:ext cx="2058600" cy="1138800"/>
          </a:xfrm>
          <a:prstGeom prst="rect">
            <a:avLst/>
          </a:prstGeom>
          <a:noFill/>
          <a:ln>
            <a:noFill/>
          </a:ln>
        </p:spPr>
        <p:txBody>
          <a:bodyPr spcFirstLastPara="1" wrap="square" lIns="0" tIns="12700" rIns="0" bIns="0" anchor="t" anchorCtr="0">
            <a:spAutoFit/>
          </a:bodyPr>
          <a:lstStyle/>
          <a:p>
            <a:pPr marL="419100" marR="5080" lvl="0" indent="-407034" algn="l" rtl="0">
              <a:lnSpc>
                <a:spcPct val="128600"/>
              </a:lnSpc>
              <a:spcBef>
                <a:spcPts val="0"/>
              </a:spcBef>
              <a:spcAft>
                <a:spcPts val="0"/>
              </a:spcAft>
              <a:buNone/>
            </a:pPr>
            <a:r>
              <a:rPr lang="en-US" sz="3200">
                <a:solidFill>
                  <a:srgbClr val="FFB826"/>
                </a:solidFill>
                <a:latin typeface="Helvetica Neue"/>
                <a:ea typeface="Helvetica Neue"/>
                <a:cs typeface="Helvetica Neue"/>
                <a:sym typeface="Helvetica Neue"/>
              </a:rPr>
              <a:t>Rockefeller Center</a:t>
            </a:r>
            <a:endParaRPr sz="3200">
              <a:solidFill>
                <a:srgbClr val="FFB826"/>
              </a:solidFill>
              <a:latin typeface="Helvetica Neue"/>
              <a:ea typeface="Helvetica Neue"/>
              <a:cs typeface="Helvetica Neue"/>
              <a:sym typeface="Helvetica Neue"/>
            </a:endParaRPr>
          </a:p>
        </p:txBody>
      </p:sp>
      <p:sp>
        <p:nvSpPr>
          <p:cNvPr id="125" name="Google Shape;125;p10"/>
          <p:cNvSpPr txBox="1"/>
          <p:nvPr/>
        </p:nvSpPr>
        <p:spPr>
          <a:xfrm>
            <a:off x="10510202" y="9169500"/>
            <a:ext cx="2058600" cy="42840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sz="2700" dirty="0">
                <a:solidFill>
                  <a:srgbClr val="FFB826"/>
                </a:solidFill>
                <a:latin typeface="Helvetica Neue"/>
                <a:ea typeface="Helvetica Neue"/>
                <a:cs typeface="Helvetica Neue"/>
                <a:sym typeface="Helvetica Neue"/>
              </a:rPr>
              <a:t> 1931-1939</a:t>
            </a:r>
            <a:endParaRPr sz="2700" dirty="0">
              <a:solidFill>
                <a:srgbClr val="FFB826"/>
              </a:solidFill>
              <a:latin typeface="Helvetica Neue"/>
              <a:ea typeface="Helvetica Neue"/>
              <a:cs typeface="Helvetica Neue"/>
              <a:sym typeface="Helvetica Neue"/>
            </a:endParaRPr>
          </a:p>
        </p:txBody>
      </p:sp>
      <p:sp>
        <p:nvSpPr>
          <p:cNvPr id="126" name="Google Shape;126;p10"/>
          <p:cNvSpPr txBox="1"/>
          <p:nvPr/>
        </p:nvSpPr>
        <p:spPr>
          <a:xfrm>
            <a:off x="14577770" y="2115120"/>
            <a:ext cx="2879090" cy="51308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sz="3200">
                <a:solidFill>
                  <a:srgbClr val="FFB826"/>
                </a:solidFill>
                <a:latin typeface="Helvetica Neue"/>
                <a:ea typeface="Helvetica Neue"/>
                <a:cs typeface="Helvetica Neue"/>
                <a:sym typeface="Helvetica Neue"/>
              </a:rPr>
              <a:t>One Wall Street</a:t>
            </a:r>
            <a:endParaRPr sz="3200">
              <a:solidFill>
                <a:srgbClr val="FFB826"/>
              </a:solidFill>
              <a:latin typeface="Helvetica Neue"/>
              <a:ea typeface="Helvetica Neue"/>
              <a:cs typeface="Helvetica Neue"/>
              <a:sym typeface="Helvetica Neue"/>
            </a:endParaRPr>
          </a:p>
        </p:txBody>
      </p:sp>
      <p:sp>
        <p:nvSpPr>
          <p:cNvPr id="127" name="Google Shape;127;p10"/>
          <p:cNvSpPr txBox="1"/>
          <p:nvPr/>
        </p:nvSpPr>
        <p:spPr>
          <a:xfrm>
            <a:off x="15511259" y="9189642"/>
            <a:ext cx="788670" cy="43688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sz="2700">
                <a:solidFill>
                  <a:srgbClr val="FFB826"/>
                </a:solidFill>
                <a:latin typeface="Helvetica Neue"/>
                <a:ea typeface="Helvetica Neue"/>
                <a:cs typeface="Helvetica Neue"/>
                <a:sym typeface="Helvetica Neue"/>
              </a:rPr>
              <a:t>1931</a:t>
            </a:r>
            <a:endParaRPr sz="2700">
              <a:solidFill>
                <a:srgbClr val="FFB826"/>
              </a:solidFill>
              <a:latin typeface="Helvetica Neue"/>
              <a:ea typeface="Helvetica Neue"/>
              <a:cs typeface="Helvetica Neue"/>
              <a:sym typeface="Helvetica Neue"/>
            </a:endParaRPr>
          </a:p>
        </p:txBody>
      </p:sp>
      <p:grpSp>
        <p:nvGrpSpPr>
          <p:cNvPr id="128" name="Google Shape;128;p10"/>
          <p:cNvGrpSpPr/>
          <p:nvPr/>
        </p:nvGrpSpPr>
        <p:grpSpPr>
          <a:xfrm>
            <a:off x="503472" y="3335449"/>
            <a:ext cx="17250039" cy="5570775"/>
            <a:chOff x="503472" y="3335449"/>
            <a:chExt cx="17250039" cy="5570775"/>
          </a:xfrm>
        </p:grpSpPr>
        <p:pic>
          <p:nvPicPr>
            <p:cNvPr id="129" name="Google Shape;129;p10"/>
            <p:cNvPicPr preferRelativeResize="0"/>
            <p:nvPr/>
          </p:nvPicPr>
          <p:blipFill rotWithShape="1">
            <a:blip r:embed="rId4">
              <a:alphaModFix/>
            </a:blip>
            <a:srcRect/>
            <a:stretch/>
          </p:blipFill>
          <p:spPr>
            <a:xfrm>
              <a:off x="503472" y="3335450"/>
              <a:ext cx="3710757" cy="5570774"/>
            </a:xfrm>
            <a:prstGeom prst="rect">
              <a:avLst/>
            </a:prstGeom>
            <a:noFill/>
            <a:ln>
              <a:noFill/>
            </a:ln>
          </p:spPr>
        </p:pic>
        <p:pic>
          <p:nvPicPr>
            <p:cNvPr id="130" name="Google Shape;130;p10"/>
            <p:cNvPicPr preferRelativeResize="0"/>
            <p:nvPr/>
          </p:nvPicPr>
          <p:blipFill rotWithShape="1">
            <a:blip r:embed="rId5">
              <a:alphaModFix/>
            </a:blip>
            <a:srcRect/>
            <a:stretch/>
          </p:blipFill>
          <p:spPr>
            <a:xfrm>
              <a:off x="4993910" y="3335450"/>
              <a:ext cx="3811017" cy="5399116"/>
            </a:xfrm>
            <a:prstGeom prst="rect">
              <a:avLst/>
            </a:prstGeom>
            <a:noFill/>
            <a:ln>
              <a:noFill/>
            </a:ln>
          </p:spPr>
        </p:pic>
        <p:pic>
          <p:nvPicPr>
            <p:cNvPr id="131" name="Google Shape;131;p10"/>
            <p:cNvPicPr preferRelativeResize="0"/>
            <p:nvPr/>
          </p:nvPicPr>
          <p:blipFill rotWithShape="1">
            <a:blip r:embed="rId6">
              <a:alphaModFix/>
            </a:blip>
            <a:srcRect/>
            <a:stretch/>
          </p:blipFill>
          <p:spPr>
            <a:xfrm>
              <a:off x="9584607" y="3335450"/>
              <a:ext cx="3692940" cy="5540763"/>
            </a:xfrm>
            <a:prstGeom prst="rect">
              <a:avLst/>
            </a:prstGeom>
            <a:noFill/>
            <a:ln>
              <a:noFill/>
            </a:ln>
          </p:spPr>
        </p:pic>
        <p:pic>
          <p:nvPicPr>
            <p:cNvPr id="132" name="Google Shape;132;p10"/>
            <p:cNvPicPr preferRelativeResize="0"/>
            <p:nvPr/>
          </p:nvPicPr>
          <p:blipFill rotWithShape="1">
            <a:blip r:embed="rId7">
              <a:alphaModFix/>
            </a:blip>
            <a:srcRect/>
            <a:stretch/>
          </p:blipFill>
          <p:spPr>
            <a:xfrm>
              <a:off x="14057223" y="3335449"/>
              <a:ext cx="3696288" cy="5495568"/>
            </a:xfrm>
            <a:prstGeom prst="rect">
              <a:avLst/>
            </a:prstGeom>
            <a:noFill/>
            <a:ln>
              <a:noFill/>
            </a:ln>
          </p:spPr>
        </p:pic>
      </p:grpSp>
      <p:sp>
        <p:nvSpPr>
          <p:cNvPr id="133" name="Google Shape;133;p10"/>
          <p:cNvSpPr txBox="1"/>
          <p:nvPr/>
        </p:nvSpPr>
        <p:spPr>
          <a:xfrm>
            <a:off x="1135483" y="1817235"/>
            <a:ext cx="2374800" cy="1138800"/>
          </a:xfrm>
          <a:prstGeom prst="rect">
            <a:avLst/>
          </a:prstGeom>
          <a:noFill/>
          <a:ln>
            <a:noFill/>
          </a:ln>
        </p:spPr>
        <p:txBody>
          <a:bodyPr spcFirstLastPara="1" wrap="square" lIns="0" tIns="12700" rIns="0" bIns="0" anchor="t" anchorCtr="0">
            <a:spAutoFit/>
          </a:bodyPr>
          <a:lstStyle/>
          <a:p>
            <a:pPr marL="464184" marR="5080" lvl="0" indent="-452120" algn="l" rtl="0">
              <a:lnSpc>
                <a:spcPct val="128600"/>
              </a:lnSpc>
              <a:spcBef>
                <a:spcPts val="0"/>
              </a:spcBef>
              <a:spcAft>
                <a:spcPts val="0"/>
              </a:spcAft>
              <a:buNone/>
            </a:pPr>
            <a:r>
              <a:rPr lang="en-US" sz="3200">
                <a:solidFill>
                  <a:srgbClr val="FFB826"/>
                </a:solidFill>
                <a:latin typeface="Helvetica Neue"/>
                <a:ea typeface="Helvetica Neue"/>
                <a:cs typeface="Helvetica Neue"/>
                <a:sym typeface="Helvetica Neue"/>
              </a:rPr>
              <a:t>Empire State Building</a:t>
            </a:r>
            <a:endParaRPr sz="3200">
              <a:solidFill>
                <a:srgbClr val="FFB826"/>
              </a:solidFill>
              <a:latin typeface="Helvetica Neue"/>
              <a:ea typeface="Helvetica Neue"/>
              <a:cs typeface="Helvetica Neue"/>
              <a:sym typeface="Helvetica Neue"/>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pic>
        <p:nvPicPr>
          <p:cNvPr id="139" name="Google Shape;139;p11"/>
          <p:cNvPicPr preferRelativeResize="0"/>
          <p:nvPr/>
        </p:nvPicPr>
        <p:blipFill rotWithShape="1">
          <a:blip r:embed="rId3">
            <a:alphaModFix/>
          </a:blip>
          <a:srcRect/>
          <a:stretch/>
        </p:blipFill>
        <p:spPr>
          <a:xfrm>
            <a:off x="14032306" y="3745753"/>
            <a:ext cx="3672959" cy="3672959"/>
          </a:xfrm>
          <a:prstGeom prst="rect">
            <a:avLst/>
          </a:prstGeom>
          <a:noFill/>
          <a:ln>
            <a:noFill/>
          </a:ln>
        </p:spPr>
      </p:pic>
      <p:pic>
        <p:nvPicPr>
          <p:cNvPr id="140" name="Google Shape;140;p11"/>
          <p:cNvPicPr preferRelativeResize="0"/>
          <p:nvPr/>
        </p:nvPicPr>
        <p:blipFill rotWithShape="1">
          <a:blip r:embed="rId4">
            <a:alphaModFix/>
          </a:blip>
          <a:srcRect/>
          <a:stretch/>
        </p:blipFill>
        <p:spPr>
          <a:xfrm>
            <a:off x="9595718" y="3745753"/>
            <a:ext cx="3663234" cy="3672959"/>
          </a:xfrm>
          <a:prstGeom prst="rect">
            <a:avLst/>
          </a:prstGeom>
          <a:noFill/>
          <a:ln>
            <a:noFill/>
          </a:ln>
        </p:spPr>
      </p:pic>
      <p:pic>
        <p:nvPicPr>
          <p:cNvPr id="141" name="Google Shape;141;p11"/>
          <p:cNvPicPr preferRelativeResize="0"/>
          <p:nvPr/>
        </p:nvPicPr>
        <p:blipFill rotWithShape="1">
          <a:blip r:embed="rId5">
            <a:alphaModFix/>
          </a:blip>
          <a:srcRect/>
          <a:stretch/>
        </p:blipFill>
        <p:spPr>
          <a:xfrm>
            <a:off x="5050414" y="3745753"/>
            <a:ext cx="3709902" cy="3672959"/>
          </a:xfrm>
          <a:prstGeom prst="rect">
            <a:avLst/>
          </a:prstGeom>
          <a:noFill/>
          <a:ln>
            <a:noFill/>
          </a:ln>
        </p:spPr>
      </p:pic>
      <p:sp>
        <p:nvSpPr>
          <p:cNvPr id="142" name="Google Shape;142;p11"/>
          <p:cNvSpPr/>
          <p:nvPr/>
        </p:nvSpPr>
        <p:spPr>
          <a:xfrm>
            <a:off x="332290" y="3563551"/>
            <a:ext cx="4111625" cy="4111625"/>
          </a:xfrm>
          <a:custGeom>
            <a:avLst/>
            <a:gdLst/>
            <a:ahLst/>
            <a:cxnLst/>
            <a:rect l="l" t="t" r="r" b="b"/>
            <a:pathLst>
              <a:path w="4111625" h="4111625" extrusionOk="0">
                <a:moveTo>
                  <a:pt x="3682699" y="0"/>
                </a:moveTo>
                <a:lnTo>
                  <a:pt x="428924" y="0"/>
                </a:lnTo>
                <a:lnTo>
                  <a:pt x="382256" y="2521"/>
                </a:lnTo>
                <a:lnTo>
                  <a:pt x="337026" y="9910"/>
                </a:lnTo>
                <a:lnTo>
                  <a:pt x="293500" y="21904"/>
                </a:lnTo>
                <a:lnTo>
                  <a:pt x="251940" y="38237"/>
                </a:lnTo>
                <a:lnTo>
                  <a:pt x="212610" y="58647"/>
                </a:lnTo>
                <a:lnTo>
                  <a:pt x="175774" y="82869"/>
                </a:lnTo>
                <a:lnTo>
                  <a:pt x="141636" y="110701"/>
                </a:lnTo>
                <a:lnTo>
                  <a:pt x="110640" y="141697"/>
                </a:lnTo>
                <a:lnTo>
                  <a:pt x="82869" y="175774"/>
                </a:lnTo>
                <a:lnTo>
                  <a:pt x="58647" y="212610"/>
                </a:lnTo>
                <a:lnTo>
                  <a:pt x="38237" y="251940"/>
                </a:lnTo>
                <a:lnTo>
                  <a:pt x="21904" y="293500"/>
                </a:lnTo>
                <a:lnTo>
                  <a:pt x="9910" y="337026"/>
                </a:lnTo>
                <a:lnTo>
                  <a:pt x="2521" y="382256"/>
                </a:lnTo>
                <a:lnTo>
                  <a:pt x="0" y="428924"/>
                </a:lnTo>
                <a:lnTo>
                  <a:pt x="0" y="3682700"/>
                </a:lnTo>
                <a:lnTo>
                  <a:pt x="2521" y="3729368"/>
                </a:lnTo>
                <a:lnTo>
                  <a:pt x="9910" y="3774598"/>
                </a:lnTo>
                <a:lnTo>
                  <a:pt x="21904" y="3818124"/>
                </a:lnTo>
                <a:lnTo>
                  <a:pt x="38237" y="3859684"/>
                </a:lnTo>
                <a:lnTo>
                  <a:pt x="58647" y="3899014"/>
                </a:lnTo>
                <a:lnTo>
                  <a:pt x="82869" y="3935850"/>
                </a:lnTo>
                <a:lnTo>
                  <a:pt x="110640" y="3969927"/>
                </a:lnTo>
                <a:lnTo>
                  <a:pt x="141697" y="4000984"/>
                </a:lnTo>
                <a:lnTo>
                  <a:pt x="175774" y="4028755"/>
                </a:lnTo>
                <a:lnTo>
                  <a:pt x="212610" y="4052977"/>
                </a:lnTo>
                <a:lnTo>
                  <a:pt x="251940" y="4073387"/>
                </a:lnTo>
                <a:lnTo>
                  <a:pt x="293500" y="4089720"/>
                </a:lnTo>
                <a:lnTo>
                  <a:pt x="337026" y="4101714"/>
                </a:lnTo>
                <a:lnTo>
                  <a:pt x="382256" y="4109103"/>
                </a:lnTo>
                <a:lnTo>
                  <a:pt x="428924" y="4111625"/>
                </a:lnTo>
                <a:lnTo>
                  <a:pt x="3682699" y="4111625"/>
                </a:lnTo>
                <a:lnTo>
                  <a:pt x="3729368" y="4109103"/>
                </a:lnTo>
                <a:lnTo>
                  <a:pt x="3774597" y="4101714"/>
                </a:lnTo>
                <a:lnTo>
                  <a:pt x="3818124" y="4089720"/>
                </a:lnTo>
                <a:lnTo>
                  <a:pt x="3859684" y="4073387"/>
                </a:lnTo>
                <a:lnTo>
                  <a:pt x="3865231" y="4070508"/>
                </a:lnTo>
                <a:lnTo>
                  <a:pt x="428924" y="4070508"/>
                </a:lnTo>
                <a:lnTo>
                  <a:pt x="380352" y="4067481"/>
                </a:lnTo>
                <a:lnTo>
                  <a:pt x="333560" y="4058642"/>
                </a:lnTo>
                <a:lnTo>
                  <a:pt x="288914" y="4044358"/>
                </a:lnTo>
                <a:lnTo>
                  <a:pt x="246780" y="4024996"/>
                </a:lnTo>
                <a:lnTo>
                  <a:pt x="207624" y="4000984"/>
                </a:lnTo>
                <a:lnTo>
                  <a:pt x="171516" y="3972505"/>
                </a:lnTo>
                <a:lnTo>
                  <a:pt x="139119" y="3940108"/>
                </a:lnTo>
                <a:lnTo>
                  <a:pt x="110701" y="3904099"/>
                </a:lnTo>
                <a:lnTo>
                  <a:pt x="86628" y="3864844"/>
                </a:lnTo>
                <a:lnTo>
                  <a:pt x="67266" y="3822710"/>
                </a:lnTo>
                <a:lnTo>
                  <a:pt x="52982" y="3778064"/>
                </a:lnTo>
                <a:lnTo>
                  <a:pt x="44143" y="3731272"/>
                </a:lnTo>
                <a:lnTo>
                  <a:pt x="41116" y="3682700"/>
                </a:lnTo>
                <a:lnTo>
                  <a:pt x="41116" y="428924"/>
                </a:lnTo>
                <a:lnTo>
                  <a:pt x="44025" y="382256"/>
                </a:lnTo>
                <a:lnTo>
                  <a:pt x="44143" y="380352"/>
                </a:lnTo>
                <a:lnTo>
                  <a:pt x="52982" y="333560"/>
                </a:lnTo>
                <a:lnTo>
                  <a:pt x="67266" y="288914"/>
                </a:lnTo>
                <a:lnTo>
                  <a:pt x="86628" y="246780"/>
                </a:lnTo>
                <a:lnTo>
                  <a:pt x="110701" y="207525"/>
                </a:lnTo>
                <a:lnTo>
                  <a:pt x="139119" y="171516"/>
                </a:lnTo>
                <a:lnTo>
                  <a:pt x="171516" y="139119"/>
                </a:lnTo>
                <a:lnTo>
                  <a:pt x="207525" y="110701"/>
                </a:lnTo>
                <a:lnTo>
                  <a:pt x="246780" y="86628"/>
                </a:lnTo>
                <a:lnTo>
                  <a:pt x="288914" y="67266"/>
                </a:lnTo>
                <a:lnTo>
                  <a:pt x="333560" y="52982"/>
                </a:lnTo>
                <a:lnTo>
                  <a:pt x="380352" y="44143"/>
                </a:lnTo>
                <a:lnTo>
                  <a:pt x="428924" y="41116"/>
                </a:lnTo>
                <a:lnTo>
                  <a:pt x="3865231" y="41116"/>
                </a:lnTo>
                <a:lnTo>
                  <a:pt x="3859684" y="38237"/>
                </a:lnTo>
                <a:lnTo>
                  <a:pt x="3818124" y="21904"/>
                </a:lnTo>
                <a:lnTo>
                  <a:pt x="3774597" y="9910"/>
                </a:lnTo>
                <a:lnTo>
                  <a:pt x="3729368" y="2521"/>
                </a:lnTo>
                <a:lnTo>
                  <a:pt x="3682699" y="0"/>
                </a:lnTo>
                <a:close/>
              </a:path>
              <a:path w="4111625" h="4111625" extrusionOk="0">
                <a:moveTo>
                  <a:pt x="3865231" y="41116"/>
                </a:moveTo>
                <a:lnTo>
                  <a:pt x="3682699" y="41116"/>
                </a:lnTo>
                <a:lnTo>
                  <a:pt x="3731271" y="44143"/>
                </a:lnTo>
                <a:lnTo>
                  <a:pt x="3778064" y="52982"/>
                </a:lnTo>
                <a:lnTo>
                  <a:pt x="3822710" y="67266"/>
                </a:lnTo>
                <a:lnTo>
                  <a:pt x="3864844" y="86628"/>
                </a:lnTo>
                <a:lnTo>
                  <a:pt x="3904098" y="110701"/>
                </a:lnTo>
                <a:lnTo>
                  <a:pt x="3940107" y="139119"/>
                </a:lnTo>
                <a:lnTo>
                  <a:pt x="3972504" y="171516"/>
                </a:lnTo>
                <a:lnTo>
                  <a:pt x="4000923" y="207525"/>
                </a:lnTo>
                <a:lnTo>
                  <a:pt x="4024996" y="246780"/>
                </a:lnTo>
                <a:lnTo>
                  <a:pt x="4044358" y="288914"/>
                </a:lnTo>
                <a:lnTo>
                  <a:pt x="4058641" y="333560"/>
                </a:lnTo>
                <a:lnTo>
                  <a:pt x="4067480" y="380352"/>
                </a:lnTo>
                <a:lnTo>
                  <a:pt x="4070508" y="428924"/>
                </a:lnTo>
                <a:lnTo>
                  <a:pt x="4070508" y="3682700"/>
                </a:lnTo>
                <a:lnTo>
                  <a:pt x="4067599" y="3729368"/>
                </a:lnTo>
                <a:lnTo>
                  <a:pt x="4067480" y="3731272"/>
                </a:lnTo>
                <a:lnTo>
                  <a:pt x="4058641" y="3778064"/>
                </a:lnTo>
                <a:lnTo>
                  <a:pt x="4044358" y="3822710"/>
                </a:lnTo>
                <a:lnTo>
                  <a:pt x="4024996" y="3864844"/>
                </a:lnTo>
                <a:lnTo>
                  <a:pt x="4000923" y="3904099"/>
                </a:lnTo>
                <a:lnTo>
                  <a:pt x="3972504" y="3940108"/>
                </a:lnTo>
                <a:lnTo>
                  <a:pt x="3940107" y="3972505"/>
                </a:lnTo>
                <a:lnTo>
                  <a:pt x="3903999" y="4000984"/>
                </a:lnTo>
                <a:lnTo>
                  <a:pt x="3864844" y="4024996"/>
                </a:lnTo>
                <a:lnTo>
                  <a:pt x="3822710" y="4044358"/>
                </a:lnTo>
                <a:lnTo>
                  <a:pt x="3778064" y="4058642"/>
                </a:lnTo>
                <a:lnTo>
                  <a:pt x="3731271" y="4067481"/>
                </a:lnTo>
                <a:lnTo>
                  <a:pt x="3682699" y="4070508"/>
                </a:lnTo>
                <a:lnTo>
                  <a:pt x="3865231" y="4070508"/>
                </a:lnTo>
                <a:lnTo>
                  <a:pt x="3935849" y="4028755"/>
                </a:lnTo>
                <a:lnTo>
                  <a:pt x="3969927" y="4000984"/>
                </a:lnTo>
                <a:lnTo>
                  <a:pt x="4000983" y="3969927"/>
                </a:lnTo>
                <a:lnTo>
                  <a:pt x="4028755" y="3935850"/>
                </a:lnTo>
                <a:lnTo>
                  <a:pt x="4052977" y="3899014"/>
                </a:lnTo>
                <a:lnTo>
                  <a:pt x="4073387" y="3859684"/>
                </a:lnTo>
                <a:lnTo>
                  <a:pt x="4089720" y="3818124"/>
                </a:lnTo>
                <a:lnTo>
                  <a:pt x="4101713" y="3774598"/>
                </a:lnTo>
                <a:lnTo>
                  <a:pt x="4109102" y="3729368"/>
                </a:lnTo>
                <a:lnTo>
                  <a:pt x="4111624" y="3682700"/>
                </a:lnTo>
                <a:lnTo>
                  <a:pt x="4111624" y="428924"/>
                </a:lnTo>
                <a:lnTo>
                  <a:pt x="4109102" y="382256"/>
                </a:lnTo>
                <a:lnTo>
                  <a:pt x="4101713" y="337026"/>
                </a:lnTo>
                <a:lnTo>
                  <a:pt x="4089720" y="293500"/>
                </a:lnTo>
                <a:lnTo>
                  <a:pt x="4073387" y="251940"/>
                </a:lnTo>
                <a:lnTo>
                  <a:pt x="4052977" y="212610"/>
                </a:lnTo>
                <a:lnTo>
                  <a:pt x="4028755" y="175774"/>
                </a:lnTo>
                <a:lnTo>
                  <a:pt x="4000983" y="141697"/>
                </a:lnTo>
                <a:lnTo>
                  <a:pt x="3969988" y="110701"/>
                </a:lnTo>
                <a:lnTo>
                  <a:pt x="3935849" y="82869"/>
                </a:lnTo>
                <a:lnTo>
                  <a:pt x="3899013" y="58647"/>
                </a:lnTo>
                <a:lnTo>
                  <a:pt x="3865231" y="41116"/>
                </a:lnTo>
                <a:close/>
              </a:path>
              <a:path w="4111625" h="4111625" extrusionOk="0">
                <a:moveTo>
                  <a:pt x="3733273" y="135601"/>
                </a:moveTo>
                <a:lnTo>
                  <a:pt x="378351" y="135601"/>
                </a:lnTo>
                <a:lnTo>
                  <a:pt x="315761" y="150027"/>
                </a:lnTo>
                <a:lnTo>
                  <a:pt x="278449" y="183841"/>
                </a:lnTo>
                <a:lnTo>
                  <a:pt x="259902" y="222852"/>
                </a:lnTo>
                <a:lnTo>
                  <a:pt x="253605" y="252865"/>
                </a:lnTo>
                <a:lnTo>
                  <a:pt x="252947" y="252865"/>
                </a:lnTo>
                <a:lnTo>
                  <a:pt x="252947" y="253112"/>
                </a:lnTo>
                <a:lnTo>
                  <a:pt x="196224" y="268102"/>
                </a:lnTo>
                <a:lnTo>
                  <a:pt x="161598" y="299185"/>
                </a:lnTo>
                <a:lnTo>
                  <a:pt x="143585" y="335297"/>
                </a:lnTo>
                <a:lnTo>
                  <a:pt x="136755" y="365374"/>
                </a:lnTo>
                <a:lnTo>
                  <a:pt x="135756" y="377473"/>
                </a:lnTo>
                <a:lnTo>
                  <a:pt x="135757" y="3734163"/>
                </a:lnTo>
                <a:lnTo>
                  <a:pt x="143591" y="3776351"/>
                </a:lnTo>
                <a:lnTo>
                  <a:pt x="161616" y="3812475"/>
                </a:lnTo>
                <a:lnTo>
                  <a:pt x="196259" y="3843554"/>
                </a:lnTo>
                <a:lnTo>
                  <a:pt x="252947" y="3858514"/>
                </a:lnTo>
                <a:lnTo>
                  <a:pt x="252947" y="3858760"/>
                </a:lnTo>
                <a:lnTo>
                  <a:pt x="253605" y="3858760"/>
                </a:lnTo>
                <a:lnTo>
                  <a:pt x="259936" y="3888773"/>
                </a:lnTo>
                <a:lnTo>
                  <a:pt x="278480" y="3927784"/>
                </a:lnTo>
                <a:lnTo>
                  <a:pt x="315772" y="3961598"/>
                </a:lnTo>
                <a:lnTo>
                  <a:pt x="378351" y="3976023"/>
                </a:lnTo>
                <a:lnTo>
                  <a:pt x="3733273" y="3976023"/>
                </a:lnTo>
                <a:lnTo>
                  <a:pt x="3795865" y="3961598"/>
                </a:lnTo>
                <a:lnTo>
                  <a:pt x="3798185" y="3959495"/>
                </a:lnTo>
                <a:lnTo>
                  <a:pt x="378351" y="3959495"/>
                </a:lnTo>
                <a:lnTo>
                  <a:pt x="323996" y="3947228"/>
                </a:lnTo>
                <a:lnTo>
                  <a:pt x="291596" y="3918348"/>
                </a:lnTo>
                <a:lnTo>
                  <a:pt x="275478" y="3884734"/>
                </a:lnTo>
                <a:lnTo>
                  <a:pt x="270072" y="3858760"/>
                </a:lnTo>
                <a:lnTo>
                  <a:pt x="269969" y="3858266"/>
                </a:lnTo>
                <a:lnTo>
                  <a:pt x="315630" y="3846137"/>
                </a:lnTo>
                <a:lnTo>
                  <a:pt x="321163" y="3842067"/>
                </a:lnTo>
                <a:lnTo>
                  <a:pt x="253358" y="3842067"/>
                </a:lnTo>
                <a:lnTo>
                  <a:pt x="195494" y="3823599"/>
                </a:lnTo>
                <a:lnTo>
                  <a:pt x="165369" y="3787454"/>
                </a:lnTo>
                <a:lnTo>
                  <a:pt x="153931" y="3751417"/>
                </a:lnTo>
                <a:lnTo>
                  <a:pt x="152218" y="3734163"/>
                </a:lnTo>
                <a:lnTo>
                  <a:pt x="152217" y="377473"/>
                </a:lnTo>
                <a:lnTo>
                  <a:pt x="153931" y="360219"/>
                </a:lnTo>
                <a:lnTo>
                  <a:pt x="165369" y="324202"/>
                </a:lnTo>
                <a:lnTo>
                  <a:pt x="195494" y="288061"/>
                </a:lnTo>
                <a:lnTo>
                  <a:pt x="253358" y="269558"/>
                </a:lnTo>
                <a:lnTo>
                  <a:pt x="321165" y="269558"/>
                </a:lnTo>
                <a:lnTo>
                  <a:pt x="315630" y="265487"/>
                </a:lnTo>
                <a:lnTo>
                  <a:pt x="269969" y="253358"/>
                </a:lnTo>
                <a:lnTo>
                  <a:pt x="275478" y="226891"/>
                </a:lnTo>
                <a:lnTo>
                  <a:pt x="291596" y="193277"/>
                </a:lnTo>
                <a:lnTo>
                  <a:pt x="323996" y="164397"/>
                </a:lnTo>
                <a:lnTo>
                  <a:pt x="378351" y="152130"/>
                </a:lnTo>
                <a:lnTo>
                  <a:pt x="3798221" y="152130"/>
                </a:lnTo>
                <a:lnTo>
                  <a:pt x="3795900" y="150027"/>
                </a:lnTo>
                <a:lnTo>
                  <a:pt x="3733273" y="135601"/>
                </a:lnTo>
                <a:close/>
              </a:path>
              <a:path w="4111625" h="4111625" extrusionOk="0">
                <a:moveTo>
                  <a:pt x="3733273" y="3725049"/>
                </a:moveTo>
                <a:lnTo>
                  <a:pt x="3725050" y="3725049"/>
                </a:lnTo>
                <a:lnTo>
                  <a:pt x="3725050" y="3733272"/>
                </a:lnTo>
                <a:lnTo>
                  <a:pt x="3734122" y="3780094"/>
                </a:lnTo>
                <a:lnTo>
                  <a:pt x="3758960" y="3818897"/>
                </a:lnTo>
                <a:lnTo>
                  <a:pt x="3795994" y="3846137"/>
                </a:lnTo>
                <a:lnTo>
                  <a:pt x="3841655" y="3858266"/>
                </a:lnTo>
                <a:lnTo>
                  <a:pt x="3836215" y="3884734"/>
                </a:lnTo>
                <a:lnTo>
                  <a:pt x="3820151" y="3918348"/>
                </a:lnTo>
                <a:lnTo>
                  <a:pt x="3787744" y="3947228"/>
                </a:lnTo>
                <a:lnTo>
                  <a:pt x="3733273" y="3959495"/>
                </a:lnTo>
                <a:lnTo>
                  <a:pt x="3798185" y="3959495"/>
                </a:lnTo>
                <a:lnTo>
                  <a:pt x="3833185" y="3927784"/>
                </a:lnTo>
                <a:lnTo>
                  <a:pt x="3851757" y="3888773"/>
                </a:lnTo>
                <a:lnTo>
                  <a:pt x="3858102" y="3858760"/>
                </a:lnTo>
                <a:lnTo>
                  <a:pt x="3858759" y="3858760"/>
                </a:lnTo>
                <a:lnTo>
                  <a:pt x="3858759" y="3858514"/>
                </a:lnTo>
                <a:lnTo>
                  <a:pt x="3915447" y="3843554"/>
                </a:lnTo>
                <a:lnTo>
                  <a:pt x="3917105" y="3842067"/>
                </a:lnTo>
                <a:lnTo>
                  <a:pt x="3858267" y="3842067"/>
                </a:lnTo>
                <a:lnTo>
                  <a:pt x="3846218" y="3796272"/>
                </a:lnTo>
                <a:lnTo>
                  <a:pt x="3818990" y="3759104"/>
                </a:lnTo>
                <a:lnTo>
                  <a:pt x="3780152" y="3734163"/>
                </a:lnTo>
                <a:lnTo>
                  <a:pt x="3733273" y="3725049"/>
                </a:lnTo>
                <a:close/>
              </a:path>
              <a:path w="4111625" h="4111625" extrusionOk="0">
                <a:moveTo>
                  <a:pt x="386575" y="3725049"/>
                </a:moveTo>
                <a:lnTo>
                  <a:pt x="378351" y="3725049"/>
                </a:lnTo>
                <a:lnTo>
                  <a:pt x="331454" y="3734163"/>
                </a:lnTo>
                <a:lnTo>
                  <a:pt x="292611" y="3759104"/>
                </a:lnTo>
                <a:lnTo>
                  <a:pt x="265397" y="3796272"/>
                </a:lnTo>
                <a:lnTo>
                  <a:pt x="253358" y="3842067"/>
                </a:lnTo>
                <a:lnTo>
                  <a:pt x="321163" y="3842067"/>
                </a:lnTo>
                <a:lnTo>
                  <a:pt x="352664" y="3818897"/>
                </a:lnTo>
                <a:lnTo>
                  <a:pt x="377502" y="3780094"/>
                </a:lnTo>
                <a:lnTo>
                  <a:pt x="386575" y="3733272"/>
                </a:lnTo>
                <a:lnTo>
                  <a:pt x="386575" y="3725049"/>
                </a:lnTo>
                <a:close/>
              </a:path>
              <a:path w="4111625" h="4111625" extrusionOk="0">
                <a:moveTo>
                  <a:pt x="3917030" y="269558"/>
                </a:moveTo>
                <a:lnTo>
                  <a:pt x="3858267" y="269558"/>
                </a:lnTo>
                <a:lnTo>
                  <a:pt x="3916159" y="288061"/>
                </a:lnTo>
                <a:lnTo>
                  <a:pt x="3946265" y="324202"/>
                </a:lnTo>
                <a:lnTo>
                  <a:pt x="3957694" y="360219"/>
                </a:lnTo>
                <a:lnTo>
                  <a:pt x="3959407" y="377473"/>
                </a:lnTo>
                <a:lnTo>
                  <a:pt x="3959406" y="3734163"/>
                </a:lnTo>
                <a:lnTo>
                  <a:pt x="3946229" y="3787454"/>
                </a:lnTo>
                <a:lnTo>
                  <a:pt x="3916842" y="3822710"/>
                </a:lnTo>
                <a:lnTo>
                  <a:pt x="3858267" y="3842067"/>
                </a:lnTo>
                <a:lnTo>
                  <a:pt x="3917105" y="3842067"/>
                </a:lnTo>
                <a:lnTo>
                  <a:pt x="3950090" y="3812475"/>
                </a:lnTo>
                <a:lnTo>
                  <a:pt x="3968116" y="3776351"/>
                </a:lnTo>
                <a:lnTo>
                  <a:pt x="3974951" y="3746258"/>
                </a:lnTo>
                <a:lnTo>
                  <a:pt x="3975950" y="3734163"/>
                </a:lnTo>
                <a:lnTo>
                  <a:pt x="3975948" y="377473"/>
                </a:lnTo>
                <a:lnTo>
                  <a:pt x="3974912" y="365374"/>
                </a:lnTo>
                <a:lnTo>
                  <a:pt x="3968057" y="335297"/>
                </a:lnTo>
                <a:lnTo>
                  <a:pt x="3950031" y="299185"/>
                </a:lnTo>
                <a:lnTo>
                  <a:pt x="3917030" y="269558"/>
                </a:lnTo>
                <a:close/>
              </a:path>
              <a:path w="4111625" h="4111625" extrusionOk="0">
                <a:moveTo>
                  <a:pt x="321165" y="269558"/>
                </a:moveTo>
                <a:lnTo>
                  <a:pt x="253358" y="269558"/>
                </a:lnTo>
                <a:lnTo>
                  <a:pt x="265431" y="315387"/>
                </a:lnTo>
                <a:lnTo>
                  <a:pt x="292682" y="352551"/>
                </a:lnTo>
                <a:lnTo>
                  <a:pt x="331531" y="377473"/>
                </a:lnTo>
                <a:lnTo>
                  <a:pt x="378351" y="386575"/>
                </a:lnTo>
                <a:lnTo>
                  <a:pt x="386575" y="386575"/>
                </a:lnTo>
                <a:lnTo>
                  <a:pt x="386575" y="378352"/>
                </a:lnTo>
                <a:lnTo>
                  <a:pt x="377502" y="331530"/>
                </a:lnTo>
                <a:lnTo>
                  <a:pt x="352664" y="292727"/>
                </a:lnTo>
                <a:lnTo>
                  <a:pt x="321165" y="269558"/>
                </a:lnTo>
                <a:close/>
              </a:path>
              <a:path w="4111625" h="4111625" extrusionOk="0">
                <a:moveTo>
                  <a:pt x="3798221" y="152130"/>
                </a:moveTo>
                <a:lnTo>
                  <a:pt x="3733273" y="152130"/>
                </a:lnTo>
                <a:lnTo>
                  <a:pt x="3787629" y="164397"/>
                </a:lnTo>
                <a:lnTo>
                  <a:pt x="3820028" y="193277"/>
                </a:lnTo>
                <a:lnTo>
                  <a:pt x="3836146" y="226891"/>
                </a:lnTo>
                <a:lnTo>
                  <a:pt x="3841552" y="252865"/>
                </a:lnTo>
                <a:lnTo>
                  <a:pt x="3841655" y="253358"/>
                </a:lnTo>
                <a:lnTo>
                  <a:pt x="3795994" y="265487"/>
                </a:lnTo>
                <a:lnTo>
                  <a:pt x="3758960" y="292727"/>
                </a:lnTo>
                <a:lnTo>
                  <a:pt x="3734122" y="331530"/>
                </a:lnTo>
                <a:lnTo>
                  <a:pt x="3725050" y="378352"/>
                </a:lnTo>
                <a:lnTo>
                  <a:pt x="3725050" y="386575"/>
                </a:lnTo>
                <a:lnTo>
                  <a:pt x="3733273" y="386575"/>
                </a:lnTo>
                <a:lnTo>
                  <a:pt x="3780152" y="377473"/>
                </a:lnTo>
                <a:lnTo>
                  <a:pt x="3818990" y="352551"/>
                </a:lnTo>
                <a:lnTo>
                  <a:pt x="3846218" y="315387"/>
                </a:lnTo>
                <a:lnTo>
                  <a:pt x="3858267" y="269558"/>
                </a:lnTo>
                <a:lnTo>
                  <a:pt x="3917030" y="269558"/>
                </a:lnTo>
                <a:lnTo>
                  <a:pt x="3915408" y="268102"/>
                </a:lnTo>
                <a:lnTo>
                  <a:pt x="3858759" y="253112"/>
                </a:lnTo>
                <a:lnTo>
                  <a:pt x="3858759" y="252865"/>
                </a:lnTo>
                <a:lnTo>
                  <a:pt x="3858102" y="252865"/>
                </a:lnTo>
                <a:lnTo>
                  <a:pt x="3851769" y="222852"/>
                </a:lnTo>
                <a:lnTo>
                  <a:pt x="3833216" y="183841"/>
                </a:lnTo>
                <a:lnTo>
                  <a:pt x="3798221" y="152130"/>
                </a:lnTo>
                <a:close/>
              </a:path>
            </a:pathLst>
          </a:custGeom>
          <a:solidFill>
            <a:srgbClr val="EDBD4E"/>
          </a:solidFill>
          <a:ln>
            <a:noFill/>
          </a:ln>
        </p:spPr>
        <p:txBody>
          <a:bodyPr spcFirstLastPara="1" wrap="square" lIns="0" tIns="0" rIns="0" bIns="0" anchor="t" anchorCtr="0">
            <a:noAutofit/>
          </a:bodyPr>
          <a:lstStyle/>
          <a:p>
            <a:pPr marL="0" lvl="0" indent="0" algn="l" rtl="0">
              <a:spcBef>
                <a:spcPts val="0"/>
              </a:spcBef>
              <a:spcAft>
                <a:spcPts val="0"/>
              </a:spcAft>
              <a:buNone/>
            </a:pPr>
            <a:endParaRPr sz="1800"/>
          </a:p>
        </p:txBody>
      </p:sp>
      <p:sp>
        <p:nvSpPr>
          <p:cNvPr id="143" name="Google Shape;143;p11"/>
          <p:cNvSpPr/>
          <p:nvPr/>
        </p:nvSpPr>
        <p:spPr>
          <a:xfrm>
            <a:off x="13814907" y="3565838"/>
            <a:ext cx="4111625" cy="4111625"/>
          </a:xfrm>
          <a:custGeom>
            <a:avLst/>
            <a:gdLst/>
            <a:ahLst/>
            <a:cxnLst/>
            <a:rect l="l" t="t" r="r" b="b"/>
            <a:pathLst>
              <a:path w="4111625" h="4111625" extrusionOk="0">
                <a:moveTo>
                  <a:pt x="3682695" y="0"/>
                </a:moveTo>
                <a:lnTo>
                  <a:pt x="428917" y="0"/>
                </a:lnTo>
                <a:lnTo>
                  <a:pt x="382248" y="2521"/>
                </a:lnTo>
                <a:lnTo>
                  <a:pt x="337019" y="9910"/>
                </a:lnTo>
                <a:lnTo>
                  <a:pt x="293493" y="21904"/>
                </a:lnTo>
                <a:lnTo>
                  <a:pt x="251934" y="38237"/>
                </a:lnTo>
                <a:lnTo>
                  <a:pt x="212605" y="58647"/>
                </a:lnTo>
                <a:lnTo>
                  <a:pt x="175770" y="82869"/>
                </a:lnTo>
                <a:lnTo>
                  <a:pt x="141632" y="110701"/>
                </a:lnTo>
                <a:lnTo>
                  <a:pt x="110637" y="141697"/>
                </a:lnTo>
                <a:lnTo>
                  <a:pt x="82866" y="175774"/>
                </a:lnTo>
                <a:lnTo>
                  <a:pt x="58645" y="212610"/>
                </a:lnTo>
                <a:lnTo>
                  <a:pt x="38236" y="251940"/>
                </a:lnTo>
                <a:lnTo>
                  <a:pt x="21903" y="293500"/>
                </a:lnTo>
                <a:lnTo>
                  <a:pt x="9910" y="337026"/>
                </a:lnTo>
                <a:lnTo>
                  <a:pt x="2521" y="382256"/>
                </a:lnTo>
                <a:lnTo>
                  <a:pt x="0" y="428924"/>
                </a:lnTo>
                <a:lnTo>
                  <a:pt x="0" y="3682700"/>
                </a:lnTo>
                <a:lnTo>
                  <a:pt x="2521" y="3729368"/>
                </a:lnTo>
                <a:lnTo>
                  <a:pt x="9910" y="3774598"/>
                </a:lnTo>
                <a:lnTo>
                  <a:pt x="21903" y="3818124"/>
                </a:lnTo>
                <a:lnTo>
                  <a:pt x="38236" y="3859684"/>
                </a:lnTo>
                <a:lnTo>
                  <a:pt x="58645" y="3899014"/>
                </a:lnTo>
                <a:lnTo>
                  <a:pt x="82866" y="3935850"/>
                </a:lnTo>
                <a:lnTo>
                  <a:pt x="110637" y="3969927"/>
                </a:lnTo>
                <a:lnTo>
                  <a:pt x="141693" y="4000984"/>
                </a:lnTo>
                <a:lnTo>
                  <a:pt x="175770" y="4028755"/>
                </a:lnTo>
                <a:lnTo>
                  <a:pt x="212605" y="4052977"/>
                </a:lnTo>
                <a:lnTo>
                  <a:pt x="251934" y="4073387"/>
                </a:lnTo>
                <a:lnTo>
                  <a:pt x="293493" y="4089720"/>
                </a:lnTo>
                <a:lnTo>
                  <a:pt x="337019" y="4101714"/>
                </a:lnTo>
                <a:lnTo>
                  <a:pt x="382248" y="4109103"/>
                </a:lnTo>
                <a:lnTo>
                  <a:pt x="428917" y="4111624"/>
                </a:lnTo>
                <a:lnTo>
                  <a:pt x="3682695" y="4111624"/>
                </a:lnTo>
                <a:lnTo>
                  <a:pt x="3729363" y="4109103"/>
                </a:lnTo>
                <a:lnTo>
                  <a:pt x="3774592" y="4101714"/>
                </a:lnTo>
                <a:lnTo>
                  <a:pt x="3818119" y="4089720"/>
                </a:lnTo>
                <a:lnTo>
                  <a:pt x="3859679" y="4073387"/>
                </a:lnTo>
                <a:lnTo>
                  <a:pt x="3865227" y="4070508"/>
                </a:lnTo>
                <a:lnTo>
                  <a:pt x="428917" y="4070508"/>
                </a:lnTo>
                <a:lnTo>
                  <a:pt x="380345" y="4067481"/>
                </a:lnTo>
                <a:lnTo>
                  <a:pt x="333552" y="4058642"/>
                </a:lnTo>
                <a:lnTo>
                  <a:pt x="288906" y="4044358"/>
                </a:lnTo>
                <a:lnTo>
                  <a:pt x="246773" y="4024996"/>
                </a:lnTo>
                <a:lnTo>
                  <a:pt x="207617" y="4000984"/>
                </a:lnTo>
                <a:lnTo>
                  <a:pt x="171509" y="3972505"/>
                </a:lnTo>
                <a:lnTo>
                  <a:pt x="139112" y="3940108"/>
                </a:lnTo>
                <a:lnTo>
                  <a:pt x="110694" y="3904099"/>
                </a:lnTo>
                <a:lnTo>
                  <a:pt x="86621" y="3864844"/>
                </a:lnTo>
                <a:lnTo>
                  <a:pt x="67259" y="3822710"/>
                </a:lnTo>
                <a:lnTo>
                  <a:pt x="52976" y="3778064"/>
                </a:lnTo>
                <a:lnTo>
                  <a:pt x="44137" y="3731272"/>
                </a:lnTo>
                <a:lnTo>
                  <a:pt x="41109" y="3682700"/>
                </a:lnTo>
                <a:lnTo>
                  <a:pt x="41109" y="428924"/>
                </a:lnTo>
                <a:lnTo>
                  <a:pt x="44018" y="382256"/>
                </a:lnTo>
                <a:lnTo>
                  <a:pt x="52976" y="333560"/>
                </a:lnTo>
                <a:lnTo>
                  <a:pt x="67259" y="288914"/>
                </a:lnTo>
                <a:lnTo>
                  <a:pt x="86621" y="246780"/>
                </a:lnTo>
                <a:lnTo>
                  <a:pt x="110694" y="207525"/>
                </a:lnTo>
                <a:lnTo>
                  <a:pt x="139112" y="171516"/>
                </a:lnTo>
                <a:lnTo>
                  <a:pt x="171509" y="139119"/>
                </a:lnTo>
                <a:lnTo>
                  <a:pt x="207518" y="110701"/>
                </a:lnTo>
                <a:lnTo>
                  <a:pt x="246773" y="86628"/>
                </a:lnTo>
                <a:lnTo>
                  <a:pt x="288906" y="67266"/>
                </a:lnTo>
                <a:lnTo>
                  <a:pt x="333552" y="52982"/>
                </a:lnTo>
                <a:lnTo>
                  <a:pt x="380345" y="44143"/>
                </a:lnTo>
                <a:lnTo>
                  <a:pt x="428917" y="41116"/>
                </a:lnTo>
                <a:lnTo>
                  <a:pt x="3865227" y="41116"/>
                </a:lnTo>
                <a:lnTo>
                  <a:pt x="3859679" y="38237"/>
                </a:lnTo>
                <a:lnTo>
                  <a:pt x="3818119" y="21904"/>
                </a:lnTo>
                <a:lnTo>
                  <a:pt x="3774592" y="9910"/>
                </a:lnTo>
                <a:lnTo>
                  <a:pt x="3729363" y="2521"/>
                </a:lnTo>
                <a:lnTo>
                  <a:pt x="3682695" y="0"/>
                </a:lnTo>
                <a:close/>
              </a:path>
              <a:path w="4111625" h="4111625" extrusionOk="0">
                <a:moveTo>
                  <a:pt x="3865227" y="41116"/>
                </a:moveTo>
                <a:lnTo>
                  <a:pt x="3682695" y="41116"/>
                </a:lnTo>
                <a:lnTo>
                  <a:pt x="3731267" y="44143"/>
                </a:lnTo>
                <a:lnTo>
                  <a:pt x="3778059" y="52982"/>
                </a:lnTo>
                <a:lnTo>
                  <a:pt x="3822705" y="67266"/>
                </a:lnTo>
                <a:lnTo>
                  <a:pt x="3864839" y="86628"/>
                </a:lnTo>
                <a:lnTo>
                  <a:pt x="3904093" y="110701"/>
                </a:lnTo>
                <a:lnTo>
                  <a:pt x="3940102" y="139119"/>
                </a:lnTo>
                <a:lnTo>
                  <a:pt x="3972499" y="171516"/>
                </a:lnTo>
                <a:lnTo>
                  <a:pt x="4000917" y="207525"/>
                </a:lnTo>
                <a:lnTo>
                  <a:pt x="4024990" y="246780"/>
                </a:lnTo>
                <a:lnTo>
                  <a:pt x="4044352" y="288914"/>
                </a:lnTo>
                <a:lnTo>
                  <a:pt x="4058635" y="333560"/>
                </a:lnTo>
                <a:lnTo>
                  <a:pt x="4067474" y="380352"/>
                </a:lnTo>
                <a:lnTo>
                  <a:pt x="4070502" y="428924"/>
                </a:lnTo>
                <a:lnTo>
                  <a:pt x="4070502" y="3682700"/>
                </a:lnTo>
                <a:lnTo>
                  <a:pt x="4067593" y="3729368"/>
                </a:lnTo>
                <a:lnTo>
                  <a:pt x="4058635" y="3778064"/>
                </a:lnTo>
                <a:lnTo>
                  <a:pt x="4044352" y="3822710"/>
                </a:lnTo>
                <a:lnTo>
                  <a:pt x="4024990" y="3864844"/>
                </a:lnTo>
                <a:lnTo>
                  <a:pt x="4000917" y="3904099"/>
                </a:lnTo>
                <a:lnTo>
                  <a:pt x="3972499" y="3940108"/>
                </a:lnTo>
                <a:lnTo>
                  <a:pt x="3940102" y="3972505"/>
                </a:lnTo>
                <a:lnTo>
                  <a:pt x="3903994" y="4000984"/>
                </a:lnTo>
                <a:lnTo>
                  <a:pt x="3864839" y="4024996"/>
                </a:lnTo>
                <a:lnTo>
                  <a:pt x="3822705" y="4044358"/>
                </a:lnTo>
                <a:lnTo>
                  <a:pt x="3778059" y="4058642"/>
                </a:lnTo>
                <a:lnTo>
                  <a:pt x="3731267" y="4067481"/>
                </a:lnTo>
                <a:lnTo>
                  <a:pt x="3682695" y="4070508"/>
                </a:lnTo>
                <a:lnTo>
                  <a:pt x="3865227" y="4070508"/>
                </a:lnTo>
                <a:lnTo>
                  <a:pt x="3935846" y="4028755"/>
                </a:lnTo>
                <a:lnTo>
                  <a:pt x="3969924" y="4000984"/>
                </a:lnTo>
                <a:lnTo>
                  <a:pt x="4000981" y="3969927"/>
                </a:lnTo>
                <a:lnTo>
                  <a:pt x="4028753" y="3935850"/>
                </a:lnTo>
                <a:lnTo>
                  <a:pt x="4052976" y="3899014"/>
                </a:lnTo>
                <a:lnTo>
                  <a:pt x="4073386" y="3859684"/>
                </a:lnTo>
                <a:lnTo>
                  <a:pt x="4089720" y="3818124"/>
                </a:lnTo>
                <a:lnTo>
                  <a:pt x="4101713" y="3774598"/>
                </a:lnTo>
                <a:lnTo>
                  <a:pt x="4109103" y="3729368"/>
                </a:lnTo>
                <a:lnTo>
                  <a:pt x="4111625" y="3682700"/>
                </a:lnTo>
                <a:lnTo>
                  <a:pt x="4111625" y="428924"/>
                </a:lnTo>
                <a:lnTo>
                  <a:pt x="4109103" y="382256"/>
                </a:lnTo>
                <a:lnTo>
                  <a:pt x="4101713" y="337026"/>
                </a:lnTo>
                <a:lnTo>
                  <a:pt x="4089720" y="293500"/>
                </a:lnTo>
                <a:lnTo>
                  <a:pt x="4073386" y="251940"/>
                </a:lnTo>
                <a:lnTo>
                  <a:pt x="4052976" y="212610"/>
                </a:lnTo>
                <a:lnTo>
                  <a:pt x="4028753" y="175774"/>
                </a:lnTo>
                <a:lnTo>
                  <a:pt x="4000981" y="141697"/>
                </a:lnTo>
                <a:lnTo>
                  <a:pt x="3969985" y="110701"/>
                </a:lnTo>
                <a:lnTo>
                  <a:pt x="3935846" y="82869"/>
                </a:lnTo>
                <a:lnTo>
                  <a:pt x="3899010" y="58647"/>
                </a:lnTo>
                <a:lnTo>
                  <a:pt x="3865227" y="41116"/>
                </a:lnTo>
                <a:close/>
              </a:path>
              <a:path w="4111625" h="4111625" extrusionOk="0">
                <a:moveTo>
                  <a:pt x="3733266" y="135601"/>
                </a:moveTo>
                <a:lnTo>
                  <a:pt x="378345" y="135601"/>
                </a:lnTo>
                <a:lnTo>
                  <a:pt x="315756" y="150027"/>
                </a:lnTo>
                <a:lnTo>
                  <a:pt x="278445" y="183841"/>
                </a:lnTo>
                <a:lnTo>
                  <a:pt x="259896" y="222851"/>
                </a:lnTo>
                <a:lnTo>
                  <a:pt x="253593" y="252864"/>
                </a:lnTo>
                <a:lnTo>
                  <a:pt x="252945" y="252864"/>
                </a:lnTo>
                <a:lnTo>
                  <a:pt x="252945" y="253112"/>
                </a:lnTo>
                <a:lnTo>
                  <a:pt x="196218" y="268102"/>
                </a:lnTo>
                <a:lnTo>
                  <a:pt x="161590" y="299185"/>
                </a:lnTo>
                <a:lnTo>
                  <a:pt x="143576" y="335297"/>
                </a:lnTo>
                <a:lnTo>
                  <a:pt x="136745" y="365374"/>
                </a:lnTo>
                <a:lnTo>
                  <a:pt x="135746" y="377473"/>
                </a:lnTo>
                <a:lnTo>
                  <a:pt x="135747" y="3734163"/>
                </a:lnTo>
                <a:lnTo>
                  <a:pt x="143581" y="3776351"/>
                </a:lnTo>
                <a:lnTo>
                  <a:pt x="161608" y="3812475"/>
                </a:lnTo>
                <a:lnTo>
                  <a:pt x="196253" y="3843554"/>
                </a:lnTo>
                <a:lnTo>
                  <a:pt x="252945" y="3858513"/>
                </a:lnTo>
                <a:lnTo>
                  <a:pt x="252945" y="3858760"/>
                </a:lnTo>
                <a:lnTo>
                  <a:pt x="253593" y="3858760"/>
                </a:lnTo>
                <a:lnTo>
                  <a:pt x="259929" y="3888773"/>
                </a:lnTo>
                <a:lnTo>
                  <a:pt x="278474" y="3927784"/>
                </a:lnTo>
                <a:lnTo>
                  <a:pt x="315767" y="3961598"/>
                </a:lnTo>
                <a:lnTo>
                  <a:pt x="378345" y="3976023"/>
                </a:lnTo>
                <a:lnTo>
                  <a:pt x="3733266" y="3976023"/>
                </a:lnTo>
                <a:lnTo>
                  <a:pt x="3795858" y="3961598"/>
                </a:lnTo>
                <a:lnTo>
                  <a:pt x="3798179" y="3959495"/>
                </a:lnTo>
                <a:lnTo>
                  <a:pt x="378345" y="3959495"/>
                </a:lnTo>
                <a:lnTo>
                  <a:pt x="323988" y="3947228"/>
                </a:lnTo>
                <a:lnTo>
                  <a:pt x="291588" y="3918348"/>
                </a:lnTo>
                <a:lnTo>
                  <a:pt x="275472" y="3884734"/>
                </a:lnTo>
                <a:lnTo>
                  <a:pt x="270066" y="3858760"/>
                </a:lnTo>
                <a:lnTo>
                  <a:pt x="269963" y="3858266"/>
                </a:lnTo>
                <a:lnTo>
                  <a:pt x="315627" y="3846137"/>
                </a:lnTo>
                <a:lnTo>
                  <a:pt x="321160" y="3842067"/>
                </a:lnTo>
                <a:lnTo>
                  <a:pt x="253352" y="3842067"/>
                </a:lnTo>
                <a:lnTo>
                  <a:pt x="195486" y="3823599"/>
                </a:lnTo>
                <a:lnTo>
                  <a:pt x="165360" y="3787454"/>
                </a:lnTo>
                <a:lnTo>
                  <a:pt x="153922" y="3751417"/>
                </a:lnTo>
                <a:lnTo>
                  <a:pt x="152209" y="3734163"/>
                </a:lnTo>
                <a:lnTo>
                  <a:pt x="152207" y="377473"/>
                </a:lnTo>
                <a:lnTo>
                  <a:pt x="153922" y="360219"/>
                </a:lnTo>
                <a:lnTo>
                  <a:pt x="165360" y="324201"/>
                </a:lnTo>
                <a:lnTo>
                  <a:pt x="195486" y="288060"/>
                </a:lnTo>
                <a:lnTo>
                  <a:pt x="253352" y="269558"/>
                </a:lnTo>
                <a:lnTo>
                  <a:pt x="321162" y="269558"/>
                </a:lnTo>
                <a:lnTo>
                  <a:pt x="315627" y="265487"/>
                </a:lnTo>
                <a:lnTo>
                  <a:pt x="269963" y="253358"/>
                </a:lnTo>
                <a:lnTo>
                  <a:pt x="275472" y="226891"/>
                </a:lnTo>
                <a:lnTo>
                  <a:pt x="291588" y="193277"/>
                </a:lnTo>
                <a:lnTo>
                  <a:pt x="323988" y="164397"/>
                </a:lnTo>
                <a:lnTo>
                  <a:pt x="378345" y="152130"/>
                </a:lnTo>
                <a:lnTo>
                  <a:pt x="3798217" y="152130"/>
                </a:lnTo>
                <a:lnTo>
                  <a:pt x="3795896" y="150027"/>
                </a:lnTo>
                <a:lnTo>
                  <a:pt x="3733266" y="135601"/>
                </a:lnTo>
                <a:close/>
              </a:path>
              <a:path w="4111625" h="4111625" extrusionOk="0">
                <a:moveTo>
                  <a:pt x="3733266" y="3725049"/>
                </a:moveTo>
                <a:lnTo>
                  <a:pt x="3725049" y="3725049"/>
                </a:lnTo>
                <a:lnTo>
                  <a:pt x="3725049" y="3733272"/>
                </a:lnTo>
                <a:lnTo>
                  <a:pt x="3734120" y="3780094"/>
                </a:lnTo>
                <a:lnTo>
                  <a:pt x="3758955" y="3818897"/>
                </a:lnTo>
                <a:lnTo>
                  <a:pt x="3795987" y="3846137"/>
                </a:lnTo>
                <a:lnTo>
                  <a:pt x="3841648" y="3858266"/>
                </a:lnTo>
                <a:lnTo>
                  <a:pt x="3836206" y="3884734"/>
                </a:lnTo>
                <a:lnTo>
                  <a:pt x="3820142" y="3918348"/>
                </a:lnTo>
                <a:lnTo>
                  <a:pt x="3787736" y="3947228"/>
                </a:lnTo>
                <a:lnTo>
                  <a:pt x="3733266" y="3959495"/>
                </a:lnTo>
                <a:lnTo>
                  <a:pt x="3798179" y="3959495"/>
                </a:lnTo>
                <a:lnTo>
                  <a:pt x="3833180" y="3927784"/>
                </a:lnTo>
                <a:lnTo>
                  <a:pt x="3851752" y="3888773"/>
                </a:lnTo>
                <a:lnTo>
                  <a:pt x="3858094" y="3858760"/>
                </a:lnTo>
                <a:lnTo>
                  <a:pt x="3858755" y="3858760"/>
                </a:lnTo>
                <a:lnTo>
                  <a:pt x="3858755" y="3858513"/>
                </a:lnTo>
                <a:lnTo>
                  <a:pt x="3915441" y="3843554"/>
                </a:lnTo>
                <a:lnTo>
                  <a:pt x="3917099" y="3842067"/>
                </a:lnTo>
                <a:lnTo>
                  <a:pt x="3858259" y="3842067"/>
                </a:lnTo>
                <a:lnTo>
                  <a:pt x="3846212" y="3796272"/>
                </a:lnTo>
                <a:lnTo>
                  <a:pt x="3818985" y="3759104"/>
                </a:lnTo>
                <a:lnTo>
                  <a:pt x="3780146" y="3734163"/>
                </a:lnTo>
                <a:lnTo>
                  <a:pt x="3733266" y="3725049"/>
                </a:lnTo>
                <a:close/>
              </a:path>
              <a:path w="4111625" h="4111625" extrusionOk="0">
                <a:moveTo>
                  <a:pt x="386575" y="3725049"/>
                </a:moveTo>
                <a:lnTo>
                  <a:pt x="378345" y="3725049"/>
                </a:lnTo>
                <a:lnTo>
                  <a:pt x="331447" y="3734163"/>
                </a:lnTo>
                <a:lnTo>
                  <a:pt x="292604" y="3759104"/>
                </a:lnTo>
                <a:lnTo>
                  <a:pt x="265390" y="3796272"/>
                </a:lnTo>
                <a:lnTo>
                  <a:pt x="253352" y="3842067"/>
                </a:lnTo>
                <a:lnTo>
                  <a:pt x="321160" y="3842067"/>
                </a:lnTo>
                <a:lnTo>
                  <a:pt x="352663" y="3818897"/>
                </a:lnTo>
                <a:lnTo>
                  <a:pt x="377502" y="3780094"/>
                </a:lnTo>
                <a:lnTo>
                  <a:pt x="386575" y="3733272"/>
                </a:lnTo>
                <a:lnTo>
                  <a:pt x="386575" y="3725049"/>
                </a:lnTo>
                <a:close/>
              </a:path>
              <a:path w="4111625" h="4111625" extrusionOk="0">
                <a:moveTo>
                  <a:pt x="3917026" y="269558"/>
                </a:moveTo>
                <a:lnTo>
                  <a:pt x="3858259" y="269558"/>
                </a:lnTo>
                <a:lnTo>
                  <a:pt x="3916154" y="288060"/>
                </a:lnTo>
                <a:lnTo>
                  <a:pt x="3946261" y="324201"/>
                </a:lnTo>
                <a:lnTo>
                  <a:pt x="3957691" y="360219"/>
                </a:lnTo>
                <a:lnTo>
                  <a:pt x="3959404" y="377473"/>
                </a:lnTo>
                <a:lnTo>
                  <a:pt x="3959403" y="3734163"/>
                </a:lnTo>
                <a:lnTo>
                  <a:pt x="3946226" y="3787454"/>
                </a:lnTo>
                <a:lnTo>
                  <a:pt x="3916837" y="3822710"/>
                </a:lnTo>
                <a:lnTo>
                  <a:pt x="3858259" y="3842067"/>
                </a:lnTo>
                <a:lnTo>
                  <a:pt x="3917099" y="3842067"/>
                </a:lnTo>
                <a:lnTo>
                  <a:pt x="3950082" y="3812475"/>
                </a:lnTo>
                <a:lnTo>
                  <a:pt x="3968107" y="3776351"/>
                </a:lnTo>
                <a:lnTo>
                  <a:pt x="3974942" y="3746258"/>
                </a:lnTo>
                <a:lnTo>
                  <a:pt x="3975940" y="3734163"/>
                </a:lnTo>
                <a:lnTo>
                  <a:pt x="3975939" y="377473"/>
                </a:lnTo>
                <a:lnTo>
                  <a:pt x="3974905" y="365374"/>
                </a:lnTo>
                <a:lnTo>
                  <a:pt x="3968052" y="335297"/>
                </a:lnTo>
                <a:lnTo>
                  <a:pt x="3950028" y="299185"/>
                </a:lnTo>
                <a:lnTo>
                  <a:pt x="3917026" y="269558"/>
                </a:lnTo>
                <a:close/>
              </a:path>
              <a:path w="4111625" h="4111625" extrusionOk="0">
                <a:moveTo>
                  <a:pt x="321162" y="269558"/>
                </a:moveTo>
                <a:lnTo>
                  <a:pt x="253352" y="269558"/>
                </a:lnTo>
                <a:lnTo>
                  <a:pt x="265424" y="315387"/>
                </a:lnTo>
                <a:lnTo>
                  <a:pt x="292675" y="352551"/>
                </a:lnTo>
                <a:lnTo>
                  <a:pt x="331525" y="377473"/>
                </a:lnTo>
                <a:lnTo>
                  <a:pt x="378345" y="386575"/>
                </a:lnTo>
                <a:lnTo>
                  <a:pt x="386575" y="386575"/>
                </a:lnTo>
                <a:lnTo>
                  <a:pt x="386575" y="378352"/>
                </a:lnTo>
                <a:lnTo>
                  <a:pt x="377502" y="331530"/>
                </a:lnTo>
                <a:lnTo>
                  <a:pt x="352663" y="292727"/>
                </a:lnTo>
                <a:lnTo>
                  <a:pt x="321162" y="269558"/>
                </a:lnTo>
                <a:close/>
              </a:path>
              <a:path w="4111625" h="4111625" extrusionOk="0">
                <a:moveTo>
                  <a:pt x="3798217" y="152130"/>
                </a:moveTo>
                <a:lnTo>
                  <a:pt x="3733266" y="152130"/>
                </a:lnTo>
                <a:lnTo>
                  <a:pt x="3787623" y="164397"/>
                </a:lnTo>
                <a:lnTo>
                  <a:pt x="3820023" y="193277"/>
                </a:lnTo>
                <a:lnTo>
                  <a:pt x="3836140" y="226891"/>
                </a:lnTo>
                <a:lnTo>
                  <a:pt x="3841545" y="252864"/>
                </a:lnTo>
                <a:lnTo>
                  <a:pt x="3841648" y="253358"/>
                </a:lnTo>
                <a:lnTo>
                  <a:pt x="3795987" y="265487"/>
                </a:lnTo>
                <a:lnTo>
                  <a:pt x="3758955" y="292727"/>
                </a:lnTo>
                <a:lnTo>
                  <a:pt x="3734120" y="331530"/>
                </a:lnTo>
                <a:lnTo>
                  <a:pt x="3725049" y="378352"/>
                </a:lnTo>
                <a:lnTo>
                  <a:pt x="3725049" y="386575"/>
                </a:lnTo>
                <a:lnTo>
                  <a:pt x="3733266" y="386575"/>
                </a:lnTo>
                <a:lnTo>
                  <a:pt x="3780146" y="377473"/>
                </a:lnTo>
                <a:lnTo>
                  <a:pt x="3818985" y="352551"/>
                </a:lnTo>
                <a:lnTo>
                  <a:pt x="3846212" y="315387"/>
                </a:lnTo>
                <a:lnTo>
                  <a:pt x="3858259" y="269558"/>
                </a:lnTo>
                <a:lnTo>
                  <a:pt x="3917026" y="269558"/>
                </a:lnTo>
                <a:lnTo>
                  <a:pt x="3915404" y="268102"/>
                </a:lnTo>
                <a:lnTo>
                  <a:pt x="3858755" y="253112"/>
                </a:lnTo>
                <a:lnTo>
                  <a:pt x="3858755" y="252864"/>
                </a:lnTo>
                <a:lnTo>
                  <a:pt x="3858094" y="252864"/>
                </a:lnTo>
                <a:lnTo>
                  <a:pt x="3851765" y="222851"/>
                </a:lnTo>
                <a:lnTo>
                  <a:pt x="3833214" y="183841"/>
                </a:lnTo>
                <a:lnTo>
                  <a:pt x="3798217" y="152130"/>
                </a:lnTo>
                <a:close/>
              </a:path>
            </a:pathLst>
          </a:custGeom>
          <a:solidFill>
            <a:srgbClr val="EDBD4E"/>
          </a:solidFill>
          <a:ln>
            <a:noFill/>
          </a:ln>
        </p:spPr>
        <p:txBody>
          <a:bodyPr spcFirstLastPara="1" wrap="square" lIns="0" tIns="0" rIns="0" bIns="0" anchor="t" anchorCtr="0">
            <a:noAutofit/>
          </a:bodyPr>
          <a:lstStyle/>
          <a:p>
            <a:pPr marL="0" lvl="0" indent="0" algn="l" rtl="0">
              <a:spcBef>
                <a:spcPts val="0"/>
              </a:spcBef>
              <a:spcAft>
                <a:spcPts val="0"/>
              </a:spcAft>
              <a:buNone/>
            </a:pPr>
            <a:endParaRPr sz="1800"/>
          </a:p>
        </p:txBody>
      </p:sp>
      <p:sp>
        <p:nvSpPr>
          <p:cNvPr id="144" name="Google Shape;144;p11"/>
          <p:cNvSpPr/>
          <p:nvPr/>
        </p:nvSpPr>
        <p:spPr>
          <a:xfrm>
            <a:off x="4826503" y="3568138"/>
            <a:ext cx="4111625" cy="4111625"/>
          </a:xfrm>
          <a:custGeom>
            <a:avLst/>
            <a:gdLst/>
            <a:ahLst/>
            <a:cxnLst/>
            <a:rect l="l" t="t" r="r" b="b"/>
            <a:pathLst>
              <a:path w="4111625" h="4111625" extrusionOk="0">
                <a:moveTo>
                  <a:pt x="3682700" y="0"/>
                </a:moveTo>
                <a:lnTo>
                  <a:pt x="428924" y="0"/>
                </a:lnTo>
                <a:lnTo>
                  <a:pt x="382256" y="2521"/>
                </a:lnTo>
                <a:lnTo>
                  <a:pt x="337026" y="9910"/>
                </a:lnTo>
                <a:lnTo>
                  <a:pt x="293500" y="21904"/>
                </a:lnTo>
                <a:lnTo>
                  <a:pt x="251940" y="38237"/>
                </a:lnTo>
                <a:lnTo>
                  <a:pt x="212610" y="58647"/>
                </a:lnTo>
                <a:lnTo>
                  <a:pt x="175774" y="82869"/>
                </a:lnTo>
                <a:lnTo>
                  <a:pt x="141636" y="110701"/>
                </a:lnTo>
                <a:lnTo>
                  <a:pt x="110640" y="141697"/>
                </a:lnTo>
                <a:lnTo>
                  <a:pt x="82869" y="175774"/>
                </a:lnTo>
                <a:lnTo>
                  <a:pt x="58647" y="212610"/>
                </a:lnTo>
                <a:lnTo>
                  <a:pt x="38237" y="251940"/>
                </a:lnTo>
                <a:lnTo>
                  <a:pt x="21904" y="293500"/>
                </a:lnTo>
                <a:lnTo>
                  <a:pt x="9910" y="337026"/>
                </a:lnTo>
                <a:lnTo>
                  <a:pt x="2521" y="382256"/>
                </a:lnTo>
                <a:lnTo>
                  <a:pt x="0" y="428924"/>
                </a:lnTo>
                <a:lnTo>
                  <a:pt x="0" y="3682700"/>
                </a:lnTo>
                <a:lnTo>
                  <a:pt x="2521" y="3729368"/>
                </a:lnTo>
                <a:lnTo>
                  <a:pt x="9910" y="3774598"/>
                </a:lnTo>
                <a:lnTo>
                  <a:pt x="21904" y="3818124"/>
                </a:lnTo>
                <a:lnTo>
                  <a:pt x="38237" y="3859684"/>
                </a:lnTo>
                <a:lnTo>
                  <a:pt x="58647" y="3899014"/>
                </a:lnTo>
                <a:lnTo>
                  <a:pt x="82869" y="3935850"/>
                </a:lnTo>
                <a:lnTo>
                  <a:pt x="110640" y="3969927"/>
                </a:lnTo>
                <a:lnTo>
                  <a:pt x="141697" y="4000984"/>
                </a:lnTo>
                <a:lnTo>
                  <a:pt x="175774" y="4028755"/>
                </a:lnTo>
                <a:lnTo>
                  <a:pt x="212610" y="4052977"/>
                </a:lnTo>
                <a:lnTo>
                  <a:pt x="251940" y="4073387"/>
                </a:lnTo>
                <a:lnTo>
                  <a:pt x="293500" y="4089720"/>
                </a:lnTo>
                <a:lnTo>
                  <a:pt x="337026" y="4101714"/>
                </a:lnTo>
                <a:lnTo>
                  <a:pt x="382256" y="4109103"/>
                </a:lnTo>
                <a:lnTo>
                  <a:pt x="428924" y="4111625"/>
                </a:lnTo>
                <a:lnTo>
                  <a:pt x="3682700" y="4111625"/>
                </a:lnTo>
                <a:lnTo>
                  <a:pt x="3729368" y="4109103"/>
                </a:lnTo>
                <a:lnTo>
                  <a:pt x="3774598" y="4101714"/>
                </a:lnTo>
                <a:lnTo>
                  <a:pt x="3818124" y="4089720"/>
                </a:lnTo>
                <a:lnTo>
                  <a:pt x="3859684" y="4073387"/>
                </a:lnTo>
                <a:lnTo>
                  <a:pt x="3865232" y="4070508"/>
                </a:lnTo>
                <a:lnTo>
                  <a:pt x="428924" y="4070508"/>
                </a:lnTo>
                <a:lnTo>
                  <a:pt x="380352" y="4067481"/>
                </a:lnTo>
                <a:lnTo>
                  <a:pt x="333560" y="4058642"/>
                </a:lnTo>
                <a:lnTo>
                  <a:pt x="288914" y="4044358"/>
                </a:lnTo>
                <a:lnTo>
                  <a:pt x="246780" y="4024996"/>
                </a:lnTo>
                <a:lnTo>
                  <a:pt x="207624" y="4000984"/>
                </a:lnTo>
                <a:lnTo>
                  <a:pt x="171516" y="3972505"/>
                </a:lnTo>
                <a:lnTo>
                  <a:pt x="139119" y="3940108"/>
                </a:lnTo>
                <a:lnTo>
                  <a:pt x="110701" y="3904099"/>
                </a:lnTo>
                <a:lnTo>
                  <a:pt x="86628" y="3864844"/>
                </a:lnTo>
                <a:lnTo>
                  <a:pt x="67266" y="3822710"/>
                </a:lnTo>
                <a:lnTo>
                  <a:pt x="52982" y="3778064"/>
                </a:lnTo>
                <a:lnTo>
                  <a:pt x="44143" y="3731272"/>
                </a:lnTo>
                <a:lnTo>
                  <a:pt x="41116" y="3682700"/>
                </a:lnTo>
                <a:lnTo>
                  <a:pt x="41116" y="428924"/>
                </a:lnTo>
                <a:lnTo>
                  <a:pt x="44025" y="382256"/>
                </a:lnTo>
                <a:lnTo>
                  <a:pt x="44143" y="380352"/>
                </a:lnTo>
                <a:lnTo>
                  <a:pt x="52982" y="333560"/>
                </a:lnTo>
                <a:lnTo>
                  <a:pt x="67266" y="288914"/>
                </a:lnTo>
                <a:lnTo>
                  <a:pt x="86628" y="246780"/>
                </a:lnTo>
                <a:lnTo>
                  <a:pt x="110701" y="207525"/>
                </a:lnTo>
                <a:lnTo>
                  <a:pt x="139119" y="171516"/>
                </a:lnTo>
                <a:lnTo>
                  <a:pt x="171516" y="139119"/>
                </a:lnTo>
                <a:lnTo>
                  <a:pt x="207525" y="110701"/>
                </a:lnTo>
                <a:lnTo>
                  <a:pt x="246780" y="86628"/>
                </a:lnTo>
                <a:lnTo>
                  <a:pt x="288914" y="67266"/>
                </a:lnTo>
                <a:lnTo>
                  <a:pt x="333560" y="52982"/>
                </a:lnTo>
                <a:lnTo>
                  <a:pt x="380352" y="44143"/>
                </a:lnTo>
                <a:lnTo>
                  <a:pt x="428924" y="41116"/>
                </a:lnTo>
                <a:lnTo>
                  <a:pt x="3865232" y="41116"/>
                </a:lnTo>
                <a:lnTo>
                  <a:pt x="3859684" y="38237"/>
                </a:lnTo>
                <a:lnTo>
                  <a:pt x="3818124" y="21904"/>
                </a:lnTo>
                <a:lnTo>
                  <a:pt x="3774598" y="9910"/>
                </a:lnTo>
                <a:lnTo>
                  <a:pt x="3729368" y="2521"/>
                </a:lnTo>
                <a:lnTo>
                  <a:pt x="3682700" y="0"/>
                </a:lnTo>
                <a:close/>
              </a:path>
              <a:path w="4111625" h="4111625" extrusionOk="0">
                <a:moveTo>
                  <a:pt x="3865232" y="41116"/>
                </a:moveTo>
                <a:lnTo>
                  <a:pt x="3682700" y="41116"/>
                </a:lnTo>
                <a:lnTo>
                  <a:pt x="3731272" y="44143"/>
                </a:lnTo>
                <a:lnTo>
                  <a:pt x="3778064" y="52982"/>
                </a:lnTo>
                <a:lnTo>
                  <a:pt x="3822710" y="67266"/>
                </a:lnTo>
                <a:lnTo>
                  <a:pt x="3864844" y="86628"/>
                </a:lnTo>
                <a:lnTo>
                  <a:pt x="3904099" y="110701"/>
                </a:lnTo>
                <a:lnTo>
                  <a:pt x="3940108" y="139119"/>
                </a:lnTo>
                <a:lnTo>
                  <a:pt x="3972505" y="171516"/>
                </a:lnTo>
                <a:lnTo>
                  <a:pt x="4000923" y="207525"/>
                </a:lnTo>
                <a:lnTo>
                  <a:pt x="4024996" y="246780"/>
                </a:lnTo>
                <a:lnTo>
                  <a:pt x="4044358" y="288914"/>
                </a:lnTo>
                <a:lnTo>
                  <a:pt x="4058642" y="333560"/>
                </a:lnTo>
                <a:lnTo>
                  <a:pt x="4067481" y="380352"/>
                </a:lnTo>
                <a:lnTo>
                  <a:pt x="4070508" y="428924"/>
                </a:lnTo>
                <a:lnTo>
                  <a:pt x="4070508" y="3682700"/>
                </a:lnTo>
                <a:lnTo>
                  <a:pt x="4067599" y="3729368"/>
                </a:lnTo>
                <a:lnTo>
                  <a:pt x="4058642" y="3778064"/>
                </a:lnTo>
                <a:lnTo>
                  <a:pt x="4044358" y="3822710"/>
                </a:lnTo>
                <a:lnTo>
                  <a:pt x="4024996" y="3864844"/>
                </a:lnTo>
                <a:lnTo>
                  <a:pt x="4000923" y="3904099"/>
                </a:lnTo>
                <a:lnTo>
                  <a:pt x="3972505" y="3940108"/>
                </a:lnTo>
                <a:lnTo>
                  <a:pt x="3940108" y="3972505"/>
                </a:lnTo>
                <a:lnTo>
                  <a:pt x="3904000" y="4000984"/>
                </a:lnTo>
                <a:lnTo>
                  <a:pt x="3864844" y="4024996"/>
                </a:lnTo>
                <a:lnTo>
                  <a:pt x="3822710" y="4044358"/>
                </a:lnTo>
                <a:lnTo>
                  <a:pt x="3778064" y="4058642"/>
                </a:lnTo>
                <a:lnTo>
                  <a:pt x="3731272" y="4067481"/>
                </a:lnTo>
                <a:lnTo>
                  <a:pt x="3682700" y="4070508"/>
                </a:lnTo>
                <a:lnTo>
                  <a:pt x="3865232" y="4070508"/>
                </a:lnTo>
                <a:lnTo>
                  <a:pt x="3935850" y="4028755"/>
                </a:lnTo>
                <a:lnTo>
                  <a:pt x="3969927" y="4000984"/>
                </a:lnTo>
                <a:lnTo>
                  <a:pt x="4000984" y="3969927"/>
                </a:lnTo>
                <a:lnTo>
                  <a:pt x="4028755" y="3935850"/>
                </a:lnTo>
                <a:lnTo>
                  <a:pt x="4052977" y="3899014"/>
                </a:lnTo>
                <a:lnTo>
                  <a:pt x="4073387" y="3859684"/>
                </a:lnTo>
                <a:lnTo>
                  <a:pt x="4089720" y="3818124"/>
                </a:lnTo>
                <a:lnTo>
                  <a:pt x="4101714" y="3774598"/>
                </a:lnTo>
                <a:lnTo>
                  <a:pt x="4109103" y="3729368"/>
                </a:lnTo>
                <a:lnTo>
                  <a:pt x="4111624" y="3682700"/>
                </a:lnTo>
                <a:lnTo>
                  <a:pt x="4111624" y="428924"/>
                </a:lnTo>
                <a:lnTo>
                  <a:pt x="4109103" y="382256"/>
                </a:lnTo>
                <a:lnTo>
                  <a:pt x="4101714" y="337026"/>
                </a:lnTo>
                <a:lnTo>
                  <a:pt x="4089720" y="293500"/>
                </a:lnTo>
                <a:lnTo>
                  <a:pt x="4073387" y="251940"/>
                </a:lnTo>
                <a:lnTo>
                  <a:pt x="4052977" y="212610"/>
                </a:lnTo>
                <a:lnTo>
                  <a:pt x="4028755" y="175774"/>
                </a:lnTo>
                <a:lnTo>
                  <a:pt x="4000984" y="141697"/>
                </a:lnTo>
                <a:lnTo>
                  <a:pt x="3969988" y="110701"/>
                </a:lnTo>
                <a:lnTo>
                  <a:pt x="3935850" y="82869"/>
                </a:lnTo>
                <a:lnTo>
                  <a:pt x="3899014" y="58647"/>
                </a:lnTo>
                <a:lnTo>
                  <a:pt x="3865232" y="41116"/>
                </a:lnTo>
                <a:close/>
              </a:path>
              <a:path w="4111625" h="4111625" extrusionOk="0">
                <a:moveTo>
                  <a:pt x="3733272" y="135601"/>
                </a:moveTo>
                <a:lnTo>
                  <a:pt x="378352" y="135601"/>
                </a:lnTo>
                <a:lnTo>
                  <a:pt x="315761" y="150027"/>
                </a:lnTo>
                <a:lnTo>
                  <a:pt x="278450" y="183841"/>
                </a:lnTo>
                <a:lnTo>
                  <a:pt x="259902" y="222852"/>
                </a:lnTo>
                <a:lnTo>
                  <a:pt x="253605" y="252865"/>
                </a:lnTo>
                <a:lnTo>
                  <a:pt x="252947" y="252865"/>
                </a:lnTo>
                <a:lnTo>
                  <a:pt x="252947" y="253112"/>
                </a:lnTo>
                <a:lnTo>
                  <a:pt x="196224" y="268102"/>
                </a:lnTo>
                <a:lnTo>
                  <a:pt x="161599" y="299185"/>
                </a:lnTo>
                <a:lnTo>
                  <a:pt x="143586" y="335297"/>
                </a:lnTo>
                <a:lnTo>
                  <a:pt x="136755" y="365374"/>
                </a:lnTo>
                <a:lnTo>
                  <a:pt x="135756" y="377473"/>
                </a:lnTo>
                <a:lnTo>
                  <a:pt x="135757" y="3734164"/>
                </a:lnTo>
                <a:lnTo>
                  <a:pt x="143591" y="3776351"/>
                </a:lnTo>
                <a:lnTo>
                  <a:pt x="161616" y="3812475"/>
                </a:lnTo>
                <a:lnTo>
                  <a:pt x="196259" y="3843554"/>
                </a:lnTo>
                <a:lnTo>
                  <a:pt x="252947" y="3858514"/>
                </a:lnTo>
                <a:lnTo>
                  <a:pt x="252947" y="3858760"/>
                </a:lnTo>
                <a:lnTo>
                  <a:pt x="253605" y="3858760"/>
                </a:lnTo>
                <a:lnTo>
                  <a:pt x="259936" y="3888774"/>
                </a:lnTo>
                <a:lnTo>
                  <a:pt x="278480" y="3927784"/>
                </a:lnTo>
                <a:lnTo>
                  <a:pt x="315773" y="3961599"/>
                </a:lnTo>
                <a:lnTo>
                  <a:pt x="378352" y="3976024"/>
                </a:lnTo>
                <a:lnTo>
                  <a:pt x="3733272" y="3976024"/>
                </a:lnTo>
                <a:lnTo>
                  <a:pt x="3795865" y="3961599"/>
                </a:lnTo>
                <a:lnTo>
                  <a:pt x="3798187" y="3959495"/>
                </a:lnTo>
                <a:lnTo>
                  <a:pt x="378352" y="3959495"/>
                </a:lnTo>
                <a:lnTo>
                  <a:pt x="323996" y="3947228"/>
                </a:lnTo>
                <a:lnTo>
                  <a:pt x="291596" y="3918348"/>
                </a:lnTo>
                <a:lnTo>
                  <a:pt x="275478" y="3884734"/>
                </a:lnTo>
                <a:lnTo>
                  <a:pt x="270071" y="3858760"/>
                </a:lnTo>
                <a:lnTo>
                  <a:pt x="269968" y="3858267"/>
                </a:lnTo>
                <a:lnTo>
                  <a:pt x="315630" y="3846137"/>
                </a:lnTo>
                <a:lnTo>
                  <a:pt x="321164" y="3842067"/>
                </a:lnTo>
                <a:lnTo>
                  <a:pt x="253358" y="3842067"/>
                </a:lnTo>
                <a:lnTo>
                  <a:pt x="195495" y="3823599"/>
                </a:lnTo>
                <a:lnTo>
                  <a:pt x="165370" y="3787454"/>
                </a:lnTo>
                <a:lnTo>
                  <a:pt x="153932" y="3751417"/>
                </a:lnTo>
                <a:lnTo>
                  <a:pt x="152219" y="3734164"/>
                </a:lnTo>
                <a:lnTo>
                  <a:pt x="152218" y="377473"/>
                </a:lnTo>
                <a:lnTo>
                  <a:pt x="153932" y="360219"/>
                </a:lnTo>
                <a:lnTo>
                  <a:pt x="165370" y="324202"/>
                </a:lnTo>
                <a:lnTo>
                  <a:pt x="195495" y="288061"/>
                </a:lnTo>
                <a:lnTo>
                  <a:pt x="253358" y="269558"/>
                </a:lnTo>
                <a:lnTo>
                  <a:pt x="321165" y="269558"/>
                </a:lnTo>
                <a:lnTo>
                  <a:pt x="315630" y="265487"/>
                </a:lnTo>
                <a:lnTo>
                  <a:pt x="269968" y="253358"/>
                </a:lnTo>
                <a:lnTo>
                  <a:pt x="275478" y="226891"/>
                </a:lnTo>
                <a:lnTo>
                  <a:pt x="291596" y="193277"/>
                </a:lnTo>
                <a:lnTo>
                  <a:pt x="323996" y="164397"/>
                </a:lnTo>
                <a:lnTo>
                  <a:pt x="378352" y="152130"/>
                </a:lnTo>
                <a:lnTo>
                  <a:pt x="3798221" y="152130"/>
                </a:lnTo>
                <a:lnTo>
                  <a:pt x="3795899" y="150027"/>
                </a:lnTo>
                <a:lnTo>
                  <a:pt x="3733272" y="135601"/>
                </a:lnTo>
                <a:close/>
              </a:path>
              <a:path w="4111625" h="4111625" extrusionOk="0">
                <a:moveTo>
                  <a:pt x="3733272" y="3725050"/>
                </a:moveTo>
                <a:lnTo>
                  <a:pt x="3725049" y="3725050"/>
                </a:lnTo>
                <a:lnTo>
                  <a:pt x="3725049" y="3733274"/>
                </a:lnTo>
                <a:lnTo>
                  <a:pt x="3734122" y="3780094"/>
                </a:lnTo>
                <a:lnTo>
                  <a:pt x="3758960" y="3818898"/>
                </a:lnTo>
                <a:lnTo>
                  <a:pt x="3795995" y="3846137"/>
                </a:lnTo>
                <a:lnTo>
                  <a:pt x="3841656" y="3858267"/>
                </a:lnTo>
                <a:lnTo>
                  <a:pt x="3836215" y="3884734"/>
                </a:lnTo>
                <a:lnTo>
                  <a:pt x="3820151" y="3918348"/>
                </a:lnTo>
                <a:lnTo>
                  <a:pt x="3787744" y="3947228"/>
                </a:lnTo>
                <a:lnTo>
                  <a:pt x="3733272" y="3959495"/>
                </a:lnTo>
                <a:lnTo>
                  <a:pt x="3798187" y="3959495"/>
                </a:lnTo>
                <a:lnTo>
                  <a:pt x="3833186" y="3927784"/>
                </a:lnTo>
                <a:lnTo>
                  <a:pt x="3851757" y="3888774"/>
                </a:lnTo>
                <a:lnTo>
                  <a:pt x="3858102" y="3858760"/>
                </a:lnTo>
                <a:lnTo>
                  <a:pt x="3858760" y="3858760"/>
                </a:lnTo>
                <a:lnTo>
                  <a:pt x="3858760" y="3858514"/>
                </a:lnTo>
                <a:lnTo>
                  <a:pt x="3915448" y="3843554"/>
                </a:lnTo>
                <a:lnTo>
                  <a:pt x="3917106" y="3842067"/>
                </a:lnTo>
                <a:lnTo>
                  <a:pt x="3858266" y="3842067"/>
                </a:lnTo>
                <a:lnTo>
                  <a:pt x="3846218" y="3796272"/>
                </a:lnTo>
                <a:lnTo>
                  <a:pt x="3818990" y="3759105"/>
                </a:lnTo>
                <a:lnTo>
                  <a:pt x="3780152" y="3734164"/>
                </a:lnTo>
                <a:lnTo>
                  <a:pt x="3733272" y="3725050"/>
                </a:lnTo>
                <a:close/>
              </a:path>
              <a:path w="4111625" h="4111625" extrusionOk="0">
                <a:moveTo>
                  <a:pt x="386575" y="3725050"/>
                </a:moveTo>
                <a:lnTo>
                  <a:pt x="378352" y="3725050"/>
                </a:lnTo>
                <a:lnTo>
                  <a:pt x="331454" y="3734164"/>
                </a:lnTo>
                <a:lnTo>
                  <a:pt x="292612" y="3759105"/>
                </a:lnTo>
                <a:lnTo>
                  <a:pt x="265397" y="3796272"/>
                </a:lnTo>
                <a:lnTo>
                  <a:pt x="253358" y="3842067"/>
                </a:lnTo>
                <a:lnTo>
                  <a:pt x="321164" y="3842067"/>
                </a:lnTo>
                <a:lnTo>
                  <a:pt x="352664" y="3818898"/>
                </a:lnTo>
                <a:lnTo>
                  <a:pt x="377502" y="3780094"/>
                </a:lnTo>
                <a:lnTo>
                  <a:pt x="386575" y="3733274"/>
                </a:lnTo>
                <a:lnTo>
                  <a:pt x="386575" y="3725050"/>
                </a:lnTo>
                <a:close/>
              </a:path>
              <a:path w="4111625" h="4111625" extrusionOk="0">
                <a:moveTo>
                  <a:pt x="3917030" y="269558"/>
                </a:moveTo>
                <a:lnTo>
                  <a:pt x="3858266" y="269558"/>
                </a:lnTo>
                <a:lnTo>
                  <a:pt x="3916158" y="288061"/>
                </a:lnTo>
                <a:lnTo>
                  <a:pt x="3946265" y="324202"/>
                </a:lnTo>
                <a:lnTo>
                  <a:pt x="3957695" y="360219"/>
                </a:lnTo>
                <a:lnTo>
                  <a:pt x="3959408" y="377473"/>
                </a:lnTo>
                <a:lnTo>
                  <a:pt x="3959407" y="3734164"/>
                </a:lnTo>
                <a:lnTo>
                  <a:pt x="3946229" y="3787454"/>
                </a:lnTo>
                <a:lnTo>
                  <a:pt x="3916841" y="3822710"/>
                </a:lnTo>
                <a:lnTo>
                  <a:pt x="3858266" y="3842067"/>
                </a:lnTo>
                <a:lnTo>
                  <a:pt x="3917106" y="3842067"/>
                </a:lnTo>
                <a:lnTo>
                  <a:pt x="3950090" y="3812475"/>
                </a:lnTo>
                <a:lnTo>
                  <a:pt x="3968116" y="3776351"/>
                </a:lnTo>
                <a:lnTo>
                  <a:pt x="3974951" y="3746259"/>
                </a:lnTo>
                <a:lnTo>
                  <a:pt x="3975949" y="3734164"/>
                </a:lnTo>
                <a:lnTo>
                  <a:pt x="3975948" y="377473"/>
                </a:lnTo>
                <a:lnTo>
                  <a:pt x="3974911" y="365374"/>
                </a:lnTo>
                <a:lnTo>
                  <a:pt x="3968057" y="335297"/>
                </a:lnTo>
                <a:lnTo>
                  <a:pt x="3950031" y="299185"/>
                </a:lnTo>
                <a:lnTo>
                  <a:pt x="3917030" y="269558"/>
                </a:lnTo>
                <a:close/>
              </a:path>
              <a:path w="4111625" h="4111625" extrusionOk="0">
                <a:moveTo>
                  <a:pt x="321165" y="269558"/>
                </a:moveTo>
                <a:lnTo>
                  <a:pt x="253358" y="269558"/>
                </a:lnTo>
                <a:lnTo>
                  <a:pt x="265432" y="315387"/>
                </a:lnTo>
                <a:lnTo>
                  <a:pt x="292682" y="352551"/>
                </a:lnTo>
                <a:lnTo>
                  <a:pt x="331531" y="377473"/>
                </a:lnTo>
                <a:lnTo>
                  <a:pt x="378352" y="386575"/>
                </a:lnTo>
                <a:lnTo>
                  <a:pt x="386575" y="386575"/>
                </a:lnTo>
                <a:lnTo>
                  <a:pt x="386575" y="378352"/>
                </a:lnTo>
                <a:lnTo>
                  <a:pt x="377502" y="331530"/>
                </a:lnTo>
                <a:lnTo>
                  <a:pt x="352664" y="292727"/>
                </a:lnTo>
                <a:lnTo>
                  <a:pt x="321165" y="269558"/>
                </a:lnTo>
                <a:close/>
              </a:path>
              <a:path w="4111625" h="4111625" extrusionOk="0">
                <a:moveTo>
                  <a:pt x="3798221" y="152130"/>
                </a:moveTo>
                <a:lnTo>
                  <a:pt x="3733272" y="152130"/>
                </a:lnTo>
                <a:lnTo>
                  <a:pt x="3787628" y="164397"/>
                </a:lnTo>
                <a:lnTo>
                  <a:pt x="3820028" y="193277"/>
                </a:lnTo>
                <a:lnTo>
                  <a:pt x="3836146" y="226891"/>
                </a:lnTo>
                <a:lnTo>
                  <a:pt x="3841553" y="252865"/>
                </a:lnTo>
                <a:lnTo>
                  <a:pt x="3841656" y="253358"/>
                </a:lnTo>
                <a:lnTo>
                  <a:pt x="3795995" y="265487"/>
                </a:lnTo>
                <a:lnTo>
                  <a:pt x="3758960" y="292727"/>
                </a:lnTo>
                <a:lnTo>
                  <a:pt x="3734122" y="331530"/>
                </a:lnTo>
                <a:lnTo>
                  <a:pt x="3725049" y="378352"/>
                </a:lnTo>
                <a:lnTo>
                  <a:pt x="3725049" y="386575"/>
                </a:lnTo>
                <a:lnTo>
                  <a:pt x="3733272" y="386575"/>
                </a:lnTo>
                <a:lnTo>
                  <a:pt x="3780152" y="377473"/>
                </a:lnTo>
                <a:lnTo>
                  <a:pt x="3818990" y="352551"/>
                </a:lnTo>
                <a:lnTo>
                  <a:pt x="3846218" y="315387"/>
                </a:lnTo>
                <a:lnTo>
                  <a:pt x="3858266" y="269558"/>
                </a:lnTo>
                <a:lnTo>
                  <a:pt x="3917030" y="269558"/>
                </a:lnTo>
                <a:lnTo>
                  <a:pt x="3915408" y="268102"/>
                </a:lnTo>
                <a:lnTo>
                  <a:pt x="3858760" y="253112"/>
                </a:lnTo>
                <a:lnTo>
                  <a:pt x="3858760" y="252865"/>
                </a:lnTo>
                <a:lnTo>
                  <a:pt x="3858102" y="252865"/>
                </a:lnTo>
                <a:lnTo>
                  <a:pt x="3851769" y="222852"/>
                </a:lnTo>
                <a:lnTo>
                  <a:pt x="3833216" y="183841"/>
                </a:lnTo>
                <a:lnTo>
                  <a:pt x="3798221" y="152130"/>
                </a:lnTo>
                <a:close/>
              </a:path>
            </a:pathLst>
          </a:custGeom>
          <a:solidFill>
            <a:srgbClr val="EDBD4E"/>
          </a:solidFill>
          <a:ln>
            <a:noFill/>
          </a:ln>
        </p:spPr>
        <p:txBody>
          <a:bodyPr spcFirstLastPara="1" wrap="square" lIns="0" tIns="0" rIns="0" bIns="0" anchor="t" anchorCtr="0">
            <a:noAutofit/>
          </a:bodyPr>
          <a:lstStyle/>
          <a:p>
            <a:pPr marL="0" lvl="0" indent="0" algn="l" rtl="0">
              <a:spcBef>
                <a:spcPts val="0"/>
              </a:spcBef>
              <a:spcAft>
                <a:spcPts val="0"/>
              </a:spcAft>
              <a:buNone/>
            </a:pPr>
            <a:endParaRPr sz="1800"/>
          </a:p>
        </p:txBody>
      </p:sp>
      <p:sp>
        <p:nvSpPr>
          <p:cNvPr id="145" name="Google Shape;145;p11"/>
          <p:cNvSpPr txBox="1"/>
          <p:nvPr/>
        </p:nvSpPr>
        <p:spPr>
          <a:xfrm>
            <a:off x="830373" y="7896621"/>
            <a:ext cx="3208200" cy="900900"/>
          </a:xfrm>
          <a:prstGeom prst="rect">
            <a:avLst/>
          </a:prstGeom>
          <a:noFill/>
          <a:ln>
            <a:noFill/>
          </a:ln>
        </p:spPr>
        <p:txBody>
          <a:bodyPr spcFirstLastPara="1" wrap="square" lIns="0" tIns="12700" rIns="0" bIns="0" anchor="t" anchorCtr="0">
            <a:spAutoFit/>
          </a:bodyPr>
          <a:lstStyle/>
          <a:p>
            <a:pPr marL="0" lvl="0" indent="0" algn="ctr" rtl="0">
              <a:lnSpc>
                <a:spcPct val="131071"/>
              </a:lnSpc>
              <a:spcBef>
                <a:spcPts val="0"/>
              </a:spcBef>
              <a:spcAft>
                <a:spcPts val="0"/>
              </a:spcAft>
              <a:buNone/>
            </a:pPr>
            <a:r>
              <a:rPr lang="en-US" sz="2800" b="1">
                <a:solidFill>
                  <a:srgbClr val="FFB826"/>
                </a:solidFill>
                <a:latin typeface="Montserrat"/>
                <a:ea typeface="Montserrat"/>
                <a:cs typeface="Montserrat"/>
                <a:sym typeface="Montserrat"/>
              </a:rPr>
              <a:t>Aldred</a:t>
            </a:r>
            <a:r>
              <a:rPr lang="en-US" sz="2800" b="1">
                <a:solidFill>
                  <a:srgbClr val="EDBD4E"/>
                </a:solidFill>
                <a:latin typeface="Montserrat"/>
                <a:ea typeface="Montserrat"/>
                <a:cs typeface="Montserrat"/>
                <a:sym typeface="Montserrat"/>
              </a:rPr>
              <a:t> </a:t>
            </a:r>
            <a:r>
              <a:rPr lang="en-US" sz="2800" b="1">
                <a:solidFill>
                  <a:srgbClr val="FFB826"/>
                </a:solidFill>
                <a:latin typeface="Montserrat"/>
                <a:ea typeface="Montserrat"/>
                <a:cs typeface="Montserrat"/>
                <a:sym typeface="Montserrat"/>
              </a:rPr>
              <a:t>Building </a:t>
            </a:r>
            <a:endParaRPr sz="2800">
              <a:solidFill>
                <a:srgbClr val="FFB826"/>
              </a:solidFill>
              <a:latin typeface="Montserrat"/>
              <a:ea typeface="Montserrat"/>
              <a:cs typeface="Montserrat"/>
              <a:sym typeface="Montserrat"/>
            </a:endParaRPr>
          </a:p>
          <a:p>
            <a:pPr marL="6985" lvl="0" indent="0" algn="ctr" rtl="0">
              <a:lnSpc>
                <a:spcPct val="111904"/>
              </a:lnSpc>
              <a:spcBef>
                <a:spcPts val="0"/>
              </a:spcBef>
              <a:spcAft>
                <a:spcPts val="0"/>
              </a:spcAft>
              <a:buNone/>
            </a:pPr>
            <a:r>
              <a:rPr lang="en-US" sz="2100">
                <a:solidFill>
                  <a:srgbClr val="FFFFFF"/>
                </a:solidFill>
                <a:latin typeface="Helvetica Neue"/>
                <a:ea typeface="Helvetica Neue"/>
                <a:cs typeface="Helvetica Neue"/>
                <a:sym typeface="Helvetica Neue"/>
              </a:rPr>
              <a:t>Montreal, Canada 1930</a:t>
            </a:r>
            <a:endParaRPr sz="2100">
              <a:latin typeface="Helvetica Neue"/>
              <a:ea typeface="Helvetica Neue"/>
              <a:cs typeface="Helvetica Neue"/>
              <a:sym typeface="Helvetica Neue"/>
            </a:endParaRPr>
          </a:p>
        </p:txBody>
      </p:sp>
      <p:sp>
        <p:nvSpPr>
          <p:cNvPr id="146" name="Google Shape;146;p11"/>
          <p:cNvSpPr/>
          <p:nvPr/>
        </p:nvSpPr>
        <p:spPr>
          <a:xfrm>
            <a:off x="9320691" y="3561251"/>
            <a:ext cx="4111625" cy="4111625"/>
          </a:xfrm>
          <a:custGeom>
            <a:avLst/>
            <a:gdLst/>
            <a:ahLst/>
            <a:cxnLst/>
            <a:rect l="l" t="t" r="r" b="b"/>
            <a:pathLst>
              <a:path w="4111625" h="4111625" extrusionOk="0">
                <a:moveTo>
                  <a:pt x="3682699" y="0"/>
                </a:moveTo>
                <a:lnTo>
                  <a:pt x="428924" y="0"/>
                </a:lnTo>
                <a:lnTo>
                  <a:pt x="382256" y="2521"/>
                </a:lnTo>
                <a:lnTo>
                  <a:pt x="337026" y="9910"/>
                </a:lnTo>
                <a:lnTo>
                  <a:pt x="293500" y="21904"/>
                </a:lnTo>
                <a:lnTo>
                  <a:pt x="251940" y="38237"/>
                </a:lnTo>
                <a:lnTo>
                  <a:pt x="212610" y="58647"/>
                </a:lnTo>
                <a:lnTo>
                  <a:pt x="175774" y="82869"/>
                </a:lnTo>
                <a:lnTo>
                  <a:pt x="141636" y="110701"/>
                </a:lnTo>
                <a:lnTo>
                  <a:pt x="110640" y="141697"/>
                </a:lnTo>
                <a:lnTo>
                  <a:pt x="82869" y="175774"/>
                </a:lnTo>
                <a:lnTo>
                  <a:pt x="58647" y="212610"/>
                </a:lnTo>
                <a:lnTo>
                  <a:pt x="38237" y="251940"/>
                </a:lnTo>
                <a:lnTo>
                  <a:pt x="21904" y="293500"/>
                </a:lnTo>
                <a:lnTo>
                  <a:pt x="9910" y="337026"/>
                </a:lnTo>
                <a:lnTo>
                  <a:pt x="2521" y="382256"/>
                </a:lnTo>
                <a:lnTo>
                  <a:pt x="0" y="428924"/>
                </a:lnTo>
                <a:lnTo>
                  <a:pt x="0" y="3682700"/>
                </a:lnTo>
                <a:lnTo>
                  <a:pt x="2521" y="3729368"/>
                </a:lnTo>
                <a:lnTo>
                  <a:pt x="9910" y="3774598"/>
                </a:lnTo>
                <a:lnTo>
                  <a:pt x="21904" y="3818124"/>
                </a:lnTo>
                <a:lnTo>
                  <a:pt x="38237" y="3859684"/>
                </a:lnTo>
                <a:lnTo>
                  <a:pt x="58647" y="3899014"/>
                </a:lnTo>
                <a:lnTo>
                  <a:pt x="82869" y="3935850"/>
                </a:lnTo>
                <a:lnTo>
                  <a:pt x="110640" y="3969927"/>
                </a:lnTo>
                <a:lnTo>
                  <a:pt x="141697" y="4000984"/>
                </a:lnTo>
                <a:lnTo>
                  <a:pt x="175774" y="4028755"/>
                </a:lnTo>
                <a:lnTo>
                  <a:pt x="212610" y="4052977"/>
                </a:lnTo>
                <a:lnTo>
                  <a:pt x="251940" y="4073387"/>
                </a:lnTo>
                <a:lnTo>
                  <a:pt x="293500" y="4089720"/>
                </a:lnTo>
                <a:lnTo>
                  <a:pt x="337026" y="4101714"/>
                </a:lnTo>
                <a:lnTo>
                  <a:pt x="382256" y="4109103"/>
                </a:lnTo>
                <a:lnTo>
                  <a:pt x="428924" y="4111625"/>
                </a:lnTo>
                <a:lnTo>
                  <a:pt x="3682699" y="4111625"/>
                </a:lnTo>
                <a:lnTo>
                  <a:pt x="3729367" y="4109103"/>
                </a:lnTo>
                <a:lnTo>
                  <a:pt x="3774596" y="4101714"/>
                </a:lnTo>
                <a:lnTo>
                  <a:pt x="3818123" y="4089720"/>
                </a:lnTo>
                <a:lnTo>
                  <a:pt x="3859683" y="4073387"/>
                </a:lnTo>
                <a:lnTo>
                  <a:pt x="3865231" y="4070508"/>
                </a:lnTo>
                <a:lnTo>
                  <a:pt x="428924" y="4070508"/>
                </a:lnTo>
                <a:lnTo>
                  <a:pt x="380352" y="4067481"/>
                </a:lnTo>
                <a:lnTo>
                  <a:pt x="333560" y="4058642"/>
                </a:lnTo>
                <a:lnTo>
                  <a:pt x="288914" y="4044358"/>
                </a:lnTo>
                <a:lnTo>
                  <a:pt x="246780" y="4024996"/>
                </a:lnTo>
                <a:lnTo>
                  <a:pt x="207624" y="4000984"/>
                </a:lnTo>
                <a:lnTo>
                  <a:pt x="171516" y="3972505"/>
                </a:lnTo>
                <a:lnTo>
                  <a:pt x="139119" y="3940108"/>
                </a:lnTo>
                <a:lnTo>
                  <a:pt x="110701" y="3904099"/>
                </a:lnTo>
                <a:lnTo>
                  <a:pt x="86628" y="3864844"/>
                </a:lnTo>
                <a:lnTo>
                  <a:pt x="67266" y="3822710"/>
                </a:lnTo>
                <a:lnTo>
                  <a:pt x="52982" y="3778064"/>
                </a:lnTo>
                <a:lnTo>
                  <a:pt x="44143" y="3731272"/>
                </a:lnTo>
                <a:lnTo>
                  <a:pt x="41116" y="3682700"/>
                </a:lnTo>
                <a:lnTo>
                  <a:pt x="41116" y="428924"/>
                </a:lnTo>
                <a:lnTo>
                  <a:pt x="44025" y="382256"/>
                </a:lnTo>
                <a:lnTo>
                  <a:pt x="52982" y="333560"/>
                </a:lnTo>
                <a:lnTo>
                  <a:pt x="67266" y="288914"/>
                </a:lnTo>
                <a:lnTo>
                  <a:pt x="86628" y="246780"/>
                </a:lnTo>
                <a:lnTo>
                  <a:pt x="110701" y="207525"/>
                </a:lnTo>
                <a:lnTo>
                  <a:pt x="139119" y="171516"/>
                </a:lnTo>
                <a:lnTo>
                  <a:pt x="171516" y="139119"/>
                </a:lnTo>
                <a:lnTo>
                  <a:pt x="207525" y="110701"/>
                </a:lnTo>
                <a:lnTo>
                  <a:pt x="246780" y="86628"/>
                </a:lnTo>
                <a:lnTo>
                  <a:pt x="288914" y="67266"/>
                </a:lnTo>
                <a:lnTo>
                  <a:pt x="333560" y="52982"/>
                </a:lnTo>
                <a:lnTo>
                  <a:pt x="380352" y="44143"/>
                </a:lnTo>
                <a:lnTo>
                  <a:pt x="428924" y="41116"/>
                </a:lnTo>
                <a:lnTo>
                  <a:pt x="3865231" y="41116"/>
                </a:lnTo>
                <a:lnTo>
                  <a:pt x="3859683" y="38237"/>
                </a:lnTo>
                <a:lnTo>
                  <a:pt x="3818123" y="21904"/>
                </a:lnTo>
                <a:lnTo>
                  <a:pt x="3774596" y="9910"/>
                </a:lnTo>
                <a:lnTo>
                  <a:pt x="3729367" y="2521"/>
                </a:lnTo>
                <a:lnTo>
                  <a:pt x="3682699" y="0"/>
                </a:lnTo>
                <a:close/>
              </a:path>
              <a:path w="4111625" h="4111625" extrusionOk="0">
                <a:moveTo>
                  <a:pt x="3865231" y="41116"/>
                </a:moveTo>
                <a:lnTo>
                  <a:pt x="3682699" y="41116"/>
                </a:lnTo>
                <a:lnTo>
                  <a:pt x="3731270" y="44143"/>
                </a:lnTo>
                <a:lnTo>
                  <a:pt x="3778063" y="52982"/>
                </a:lnTo>
                <a:lnTo>
                  <a:pt x="3822709" y="67266"/>
                </a:lnTo>
                <a:lnTo>
                  <a:pt x="3864842" y="86628"/>
                </a:lnTo>
                <a:lnTo>
                  <a:pt x="3904097" y="110701"/>
                </a:lnTo>
                <a:lnTo>
                  <a:pt x="3940106" y="139119"/>
                </a:lnTo>
                <a:lnTo>
                  <a:pt x="3972503" y="171516"/>
                </a:lnTo>
                <a:lnTo>
                  <a:pt x="4000921" y="207525"/>
                </a:lnTo>
                <a:lnTo>
                  <a:pt x="4024994" y="246780"/>
                </a:lnTo>
                <a:lnTo>
                  <a:pt x="4044356" y="288914"/>
                </a:lnTo>
                <a:lnTo>
                  <a:pt x="4058639" y="333560"/>
                </a:lnTo>
                <a:lnTo>
                  <a:pt x="4067478" y="380352"/>
                </a:lnTo>
                <a:lnTo>
                  <a:pt x="4070506" y="428924"/>
                </a:lnTo>
                <a:lnTo>
                  <a:pt x="4070506" y="3682700"/>
                </a:lnTo>
                <a:lnTo>
                  <a:pt x="4067597" y="3729368"/>
                </a:lnTo>
                <a:lnTo>
                  <a:pt x="4058639" y="3778064"/>
                </a:lnTo>
                <a:lnTo>
                  <a:pt x="4044356" y="3822710"/>
                </a:lnTo>
                <a:lnTo>
                  <a:pt x="4024994" y="3864844"/>
                </a:lnTo>
                <a:lnTo>
                  <a:pt x="4000921" y="3904099"/>
                </a:lnTo>
                <a:lnTo>
                  <a:pt x="3972503" y="3940108"/>
                </a:lnTo>
                <a:lnTo>
                  <a:pt x="3940106" y="3972505"/>
                </a:lnTo>
                <a:lnTo>
                  <a:pt x="3903998" y="4000984"/>
                </a:lnTo>
                <a:lnTo>
                  <a:pt x="3864842" y="4024996"/>
                </a:lnTo>
                <a:lnTo>
                  <a:pt x="3822709" y="4044358"/>
                </a:lnTo>
                <a:lnTo>
                  <a:pt x="3778063" y="4058642"/>
                </a:lnTo>
                <a:lnTo>
                  <a:pt x="3731270" y="4067481"/>
                </a:lnTo>
                <a:lnTo>
                  <a:pt x="3682699" y="4070508"/>
                </a:lnTo>
                <a:lnTo>
                  <a:pt x="3865231" y="4070508"/>
                </a:lnTo>
                <a:lnTo>
                  <a:pt x="3935850" y="4028755"/>
                </a:lnTo>
                <a:lnTo>
                  <a:pt x="3969928" y="4000984"/>
                </a:lnTo>
                <a:lnTo>
                  <a:pt x="4000985" y="3969927"/>
                </a:lnTo>
                <a:lnTo>
                  <a:pt x="4028757" y="3935850"/>
                </a:lnTo>
                <a:lnTo>
                  <a:pt x="4052980" y="3899014"/>
                </a:lnTo>
                <a:lnTo>
                  <a:pt x="4073390" y="3859684"/>
                </a:lnTo>
                <a:lnTo>
                  <a:pt x="4089724" y="3818124"/>
                </a:lnTo>
                <a:lnTo>
                  <a:pt x="4101717" y="3774598"/>
                </a:lnTo>
                <a:lnTo>
                  <a:pt x="4109107" y="3729368"/>
                </a:lnTo>
                <a:lnTo>
                  <a:pt x="4111628" y="3682700"/>
                </a:lnTo>
                <a:lnTo>
                  <a:pt x="4111628" y="428924"/>
                </a:lnTo>
                <a:lnTo>
                  <a:pt x="4109107" y="382256"/>
                </a:lnTo>
                <a:lnTo>
                  <a:pt x="4101717" y="337026"/>
                </a:lnTo>
                <a:lnTo>
                  <a:pt x="4089724" y="293500"/>
                </a:lnTo>
                <a:lnTo>
                  <a:pt x="4073390" y="251940"/>
                </a:lnTo>
                <a:lnTo>
                  <a:pt x="4052980" y="212610"/>
                </a:lnTo>
                <a:lnTo>
                  <a:pt x="4028757" y="175774"/>
                </a:lnTo>
                <a:lnTo>
                  <a:pt x="4000985" y="141697"/>
                </a:lnTo>
                <a:lnTo>
                  <a:pt x="3969989" y="110701"/>
                </a:lnTo>
                <a:lnTo>
                  <a:pt x="3935850" y="82869"/>
                </a:lnTo>
                <a:lnTo>
                  <a:pt x="3899013" y="58647"/>
                </a:lnTo>
                <a:lnTo>
                  <a:pt x="3865231" y="41116"/>
                </a:lnTo>
                <a:close/>
              </a:path>
              <a:path w="4111625" h="4111625" extrusionOk="0">
                <a:moveTo>
                  <a:pt x="3733270" y="135601"/>
                </a:moveTo>
                <a:lnTo>
                  <a:pt x="378350" y="135601"/>
                </a:lnTo>
                <a:lnTo>
                  <a:pt x="315760" y="150027"/>
                </a:lnTo>
                <a:lnTo>
                  <a:pt x="278448" y="183841"/>
                </a:lnTo>
                <a:lnTo>
                  <a:pt x="259901" y="222852"/>
                </a:lnTo>
                <a:lnTo>
                  <a:pt x="253605" y="252865"/>
                </a:lnTo>
                <a:lnTo>
                  <a:pt x="252947" y="252865"/>
                </a:lnTo>
                <a:lnTo>
                  <a:pt x="252947" y="253112"/>
                </a:lnTo>
                <a:lnTo>
                  <a:pt x="196224" y="268102"/>
                </a:lnTo>
                <a:lnTo>
                  <a:pt x="161598" y="299185"/>
                </a:lnTo>
                <a:lnTo>
                  <a:pt x="143585" y="335297"/>
                </a:lnTo>
                <a:lnTo>
                  <a:pt x="136754" y="365374"/>
                </a:lnTo>
                <a:lnTo>
                  <a:pt x="135755" y="377473"/>
                </a:lnTo>
                <a:lnTo>
                  <a:pt x="135756" y="3734164"/>
                </a:lnTo>
                <a:lnTo>
                  <a:pt x="143590" y="3776351"/>
                </a:lnTo>
                <a:lnTo>
                  <a:pt x="161616" y="3812475"/>
                </a:lnTo>
                <a:lnTo>
                  <a:pt x="196259" y="3843554"/>
                </a:lnTo>
                <a:lnTo>
                  <a:pt x="252947" y="3858514"/>
                </a:lnTo>
                <a:lnTo>
                  <a:pt x="252947" y="3858760"/>
                </a:lnTo>
                <a:lnTo>
                  <a:pt x="253605" y="3858760"/>
                </a:lnTo>
                <a:lnTo>
                  <a:pt x="259936" y="3888774"/>
                </a:lnTo>
                <a:lnTo>
                  <a:pt x="278479" y="3927784"/>
                </a:lnTo>
                <a:lnTo>
                  <a:pt x="315772" y="3961599"/>
                </a:lnTo>
                <a:lnTo>
                  <a:pt x="378350" y="3976024"/>
                </a:lnTo>
                <a:lnTo>
                  <a:pt x="3733270" y="3976024"/>
                </a:lnTo>
                <a:lnTo>
                  <a:pt x="3795862" y="3961599"/>
                </a:lnTo>
                <a:lnTo>
                  <a:pt x="3798184" y="3959495"/>
                </a:lnTo>
                <a:lnTo>
                  <a:pt x="378350" y="3959495"/>
                </a:lnTo>
                <a:lnTo>
                  <a:pt x="323995" y="3947228"/>
                </a:lnTo>
                <a:lnTo>
                  <a:pt x="291595" y="3918348"/>
                </a:lnTo>
                <a:lnTo>
                  <a:pt x="275478" y="3884734"/>
                </a:lnTo>
                <a:lnTo>
                  <a:pt x="270071" y="3858760"/>
                </a:lnTo>
                <a:lnTo>
                  <a:pt x="269968" y="3858267"/>
                </a:lnTo>
                <a:lnTo>
                  <a:pt x="315629" y="3846137"/>
                </a:lnTo>
                <a:lnTo>
                  <a:pt x="321163" y="3842067"/>
                </a:lnTo>
                <a:lnTo>
                  <a:pt x="253357" y="3842067"/>
                </a:lnTo>
                <a:lnTo>
                  <a:pt x="195494" y="3823599"/>
                </a:lnTo>
                <a:lnTo>
                  <a:pt x="165368" y="3787454"/>
                </a:lnTo>
                <a:lnTo>
                  <a:pt x="153930" y="3751417"/>
                </a:lnTo>
                <a:lnTo>
                  <a:pt x="152217" y="3734164"/>
                </a:lnTo>
                <a:lnTo>
                  <a:pt x="152216" y="377473"/>
                </a:lnTo>
                <a:lnTo>
                  <a:pt x="153930" y="360219"/>
                </a:lnTo>
                <a:lnTo>
                  <a:pt x="165368" y="324202"/>
                </a:lnTo>
                <a:lnTo>
                  <a:pt x="195494" y="288061"/>
                </a:lnTo>
                <a:lnTo>
                  <a:pt x="253357" y="269558"/>
                </a:lnTo>
                <a:lnTo>
                  <a:pt x="321164" y="269558"/>
                </a:lnTo>
                <a:lnTo>
                  <a:pt x="315629" y="265487"/>
                </a:lnTo>
                <a:lnTo>
                  <a:pt x="269968" y="253358"/>
                </a:lnTo>
                <a:lnTo>
                  <a:pt x="275478" y="226891"/>
                </a:lnTo>
                <a:lnTo>
                  <a:pt x="291595" y="193277"/>
                </a:lnTo>
                <a:lnTo>
                  <a:pt x="323995" y="164397"/>
                </a:lnTo>
                <a:lnTo>
                  <a:pt x="378350" y="152130"/>
                </a:lnTo>
                <a:lnTo>
                  <a:pt x="3798221" y="152130"/>
                </a:lnTo>
                <a:lnTo>
                  <a:pt x="3795899" y="150027"/>
                </a:lnTo>
                <a:lnTo>
                  <a:pt x="3733270" y="135601"/>
                </a:lnTo>
                <a:close/>
              </a:path>
              <a:path w="4111625" h="4111625" extrusionOk="0">
                <a:moveTo>
                  <a:pt x="3733270" y="3725050"/>
                </a:moveTo>
                <a:lnTo>
                  <a:pt x="3725053" y="3725050"/>
                </a:lnTo>
                <a:lnTo>
                  <a:pt x="3725053" y="3733274"/>
                </a:lnTo>
                <a:lnTo>
                  <a:pt x="3734124" y="3780094"/>
                </a:lnTo>
                <a:lnTo>
                  <a:pt x="3758959" y="3818898"/>
                </a:lnTo>
                <a:lnTo>
                  <a:pt x="3795990" y="3846137"/>
                </a:lnTo>
                <a:lnTo>
                  <a:pt x="3841652" y="3858267"/>
                </a:lnTo>
                <a:lnTo>
                  <a:pt x="3836215" y="3884734"/>
                </a:lnTo>
                <a:lnTo>
                  <a:pt x="3820151" y="3918348"/>
                </a:lnTo>
                <a:lnTo>
                  <a:pt x="3787741" y="3947228"/>
                </a:lnTo>
                <a:lnTo>
                  <a:pt x="3733270" y="3959495"/>
                </a:lnTo>
                <a:lnTo>
                  <a:pt x="3798184" y="3959495"/>
                </a:lnTo>
                <a:lnTo>
                  <a:pt x="3833184" y="3927784"/>
                </a:lnTo>
                <a:lnTo>
                  <a:pt x="3851756" y="3888774"/>
                </a:lnTo>
                <a:lnTo>
                  <a:pt x="3858098" y="3858760"/>
                </a:lnTo>
                <a:lnTo>
                  <a:pt x="3858759" y="3858760"/>
                </a:lnTo>
                <a:lnTo>
                  <a:pt x="3858759" y="3858514"/>
                </a:lnTo>
                <a:lnTo>
                  <a:pt x="3915445" y="3843554"/>
                </a:lnTo>
                <a:lnTo>
                  <a:pt x="3917102" y="3842067"/>
                </a:lnTo>
                <a:lnTo>
                  <a:pt x="3858263" y="3842067"/>
                </a:lnTo>
                <a:lnTo>
                  <a:pt x="3846216" y="3796272"/>
                </a:lnTo>
                <a:lnTo>
                  <a:pt x="3818989" y="3759105"/>
                </a:lnTo>
                <a:lnTo>
                  <a:pt x="3780150" y="3734164"/>
                </a:lnTo>
                <a:lnTo>
                  <a:pt x="3733270" y="3725050"/>
                </a:lnTo>
                <a:close/>
              </a:path>
              <a:path w="4111625" h="4111625" extrusionOk="0">
                <a:moveTo>
                  <a:pt x="386574" y="3725050"/>
                </a:moveTo>
                <a:lnTo>
                  <a:pt x="378350" y="3725050"/>
                </a:lnTo>
                <a:lnTo>
                  <a:pt x="331454" y="3734164"/>
                </a:lnTo>
                <a:lnTo>
                  <a:pt x="292611" y="3759105"/>
                </a:lnTo>
                <a:lnTo>
                  <a:pt x="265396" y="3796272"/>
                </a:lnTo>
                <a:lnTo>
                  <a:pt x="253357" y="3842067"/>
                </a:lnTo>
                <a:lnTo>
                  <a:pt x="321163" y="3842067"/>
                </a:lnTo>
                <a:lnTo>
                  <a:pt x="352663" y="3818898"/>
                </a:lnTo>
                <a:lnTo>
                  <a:pt x="377501" y="3780094"/>
                </a:lnTo>
                <a:lnTo>
                  <a:pt x="386574" y="3733274"/>
                </a:lnTo>
                <a:lnTo>
                  <a:pt x="386574" y="3725050"/>
                </a:lnTo>
                <a:close/>
              </a:path>
              <a:path w="4111625" h="4111625" extrusionOk="0">
                <a:moveTo>
                  <a:pt x="3917030" y="269558"/>
                </a:moveTo>
                <a:lnTo>
                  <a:pt x="3858263" y="269558"/>
                </a:lnTo>
                <a:lnTo>
                  <a:pt x="3916158" y="288061"/>
                </a:lnTo>
                <a:lnTo>
                  <a:pt x="3946265" y="324202"/>
                </a:lnTo>
                <a:lnTo>
                  <a:pt x="3957695" y="360219"/>
                </a:lnTo>
                <a:lnTo>
                  <a:pt x="3959408" y="377473"/>
                </a:lnTo>
                <a:lnTo>
                  <a:pt x="3959407" y="3734164"/>
                </a:lnTo>
                <a:lnTo>
                  <a:pt x="3946229" y="3787454"/>
                </a:lnTo>
                <a:lnTo>
                  <a:pt x="3916841" y="3822710"/>
                </a:lnTo>
                <a:lnTo>
                  <a:pt x="3858263" y="3842067"/>
                </a:lnTo>
                <a:lnTo>
                  <a:pt x="3917102" y="3842067"/>
                </a:lnTo>
                <a:lnTo>
                  <a:pt x="3950086" y="3812475"/>
                </a:lnTo>
                <a:lnTo>
                  <a:pt x="3968111" y="3776351"/>
                </a:lnTo>
                <a:lnTo>
                  <a:pt x="3974946" y="3746259"/>
                </a:lnTo>
                <a:lnTo>
                  <a:pt x="3975944" y="3734164"/>
                </a:lnTo>
                <a:lnTo>
                  <a:pt x="3975943" y="377473"/>
                </a:lnTo>
                <a:lnTo>
                  <a:pt x="3974909" y="365374"/>
                </a:lnTo>
                <a:lnTo>
                  <a:pt x="3968056" y="335297"/>
                </a:lnTo>
                <a:lnTo>
                  <a:pt x="3950031" y="299185"/>
                </a:lnTo>
                <a:lnTo>
                  <a:pt x="3917030" y="269558"/>
                </a:lnTo>
                <a:close/>
              </a:path>
              <a:path w="4111625" h="4111625" extrusionOk="0">
                <a:moveTo>
                  <a:pt x="321164" y="269558"/>
                </a:moveTo>
                <a:lnTo>
                  <a:pt x="253357" y="269558"/>
                </a:lnTo>
                <a:lnTo>
                  <a:pt x="265431" y="315387"/>
                </a:lnTo>
                <a:lnTo>
                  <a:pt x="292681" y="352551"/>
                </a:lnTo>
                <a:lnTo>
                  <a:pt x="331530" y="377473"/>
                </a:lnTo>
                <a:lnTo>
                  <a:pt x="378350" y="386575"/>
                </a:lnTo>
                <a:lnTo>
                  <a:pt x="386574" y="386575"/>
                </a:lnTo>
                <a:lnTo>
                  <a:pt x="386574" y="378352"/>
                </a:lnTo>
                <a:lnTo>
                  <a:pt x="377501" y="331530"/>
                </a:lnTo>
                <a:lnTo>
                  <a:pt x="352663" y="292727"/>
                </a:lnTo>
                <a:lnTo>
                  <a:pt x="321164" y="269558"/>
                </a:lnTo>
                <a:close/>
              </a:path>
              <a:path w="4111625" h="4111625" extrusionOk="0">
                <a:moveTo>
                  <a:pt x="3798221" y="152130"/>
                </a:moveTo>
                <a:lnTo>
                  <a:pt x="3733270" y="152130"/>
                </a:lnTo>
                <a:lnTo>
                  <a:pt x="3787627" y="164397"/>
                </a:lnTo>
                <a:lnTo>
                  <a:pt x="3820027" y="193277"/>
                </a:lnTo>
                <a:lnTo>
                  <a:pt x="3836143" y="226891"/>
                </a:lnTo>
                <a:lnTo>
                  <a:pt x="3841549" y="252865"/>
                </a:lnTo>
                <a:lnTo>
                  <a:pt x="3841652" y="253358"/>
                </a:lnTo>
                <a:lnTo>
                  <a:pt x="3795990" y="265487"/>
                </a:lnTo>
                <a:lnTo>
                  <a:pt x="3758959" y="292727"/>
                </a:lnTo>
                <a:lnTo>
                  <a:pt x="3734124" y="331530"/>
                </a:lnTo>
                <a:lnTo>
                  <a:pt x="3725053" y="378352"/>
                </a:lnTo>
                <a:lnTo>
                  <a:pt x="3725053" y="386575"/>
                </a:lnTo>
                <a:lnTo>
                  <a:pt x="3733270" y="386575"/>
                </a:lnTo>
                <a:lnTo>
                  <a:pt x="3780150" y="377473"/>
                </a:lnTo>
                <a:lnTo>
                  <a:pt x="3818989" y="352551"/>
                </a:lnTo>
                <a:lnTo>
                  <a:pt x="3846216" y="315387"/>
                </a:lnTo>
                <a:lnTo>
                  <a:pt x="3858263" y="269558"/>
                </a:lnTo>
                <a:lnTo>
                  <a:pt x="3917030" y="269558"/>
                </a:lnTo>
                <a:lnTo>
                  <a:pt x="3915408" y="268102"/>
                </a:lnTo>
                <a:lnTo>
                  <a:pt x="3858759" y="253112"/>
                </a:lnTo>
                <a:lnTo>
                  <a:pt x="3858759" y="252865"/>
                </a:lnTo>
                <a:lnTo>
                  <a:pt x="3858098" y="252865"/>
                </a:lnTo>
                <a:lnTo>
                  <a:pt x="3851769" y="222852"/>
                </a:lnTo>
                <a:lnTo>
                  <a:pt x="3833217" y="183841"/>
                </a:lnTo>
                <a:lnTo>
                  <a:pt x="3798221" y="152130"/>
                </a:lnTo>
                <a:close/>
              </a:path>
            </a:pathLst>
          </a:custGeom>
          <a:solidFill>
            <a:srgbClr val="EDBD4E"/>
          </a:solidFill>
          <a:ln>
            <a:noFill/>
          </a:ln>
        </p:spPr>
        <p:txBody>
          <a:bodyPr spcFirstLastPara="1" wrap="square" lIns="0" tIns="0" rIns="0" bIns="0" anchor="t" anchorCtr="0">
            <a:noAutofit/>
          </a:bodyPr>
          <a:lstStyle/>
          <a:p>
            <a:pPr marL="0" lvl="0" indent="0" algn="l" rtl="0">
              <a:spcBef>
                <a:spcPts val="0"/>
              </a:spcBef>
              <a:spcAft>
                <a:spcPts val="0"/>
              </a:spcAft>
              <a:buNone/>
            </a:pPr>
            <a:endParaRPr sz="1800"/>
          </a:p>
        </p:txBody>
      </p:sp>
      <p:sp>
        <p:nvSpPr>
          <p:cNvPr id="147" name="Google Shape;147;p11"/>
          <p:cNvSpPr txBox="1"/>
          <p:nvPr/>
        </p:nvSpPr>
        <p:spPr>
          <a:xfrm>
            <a:off x="5108140" y="7896621"/>
            <a:ext cx="3549000" cy="900900"/>
          </a:xfrm>
          <a:prstGeom prst="rect">
            <a:avLst/>
          </a:prstGeom>
          <a:noFill/>
          <a:ln>
            <a:noFill/>
          </a:ln>
        </p:spPr>
        <p:txBody>
          <a:bodyPr spcFirstLastPara="1" wrap="square" lIns="0" tIns="12700" rIns="0" bIns="0" anchor="t" anchorCtr="0">
            <a:spAutoFit/>
          </a:bodyPr>
          <a:lstStyle/>
          <a:p>
            <a:pPr marL="0" lvl="0" indent="0" algn="ctr" rtl="0">
              <a:lnSpc>
                <a:spcPct val="131071"/>
              </a:lnSpc>
              <a:spcBef>
                <a:spcPts val="0"/>
              </a:spcBef>
              <a:spcAft>
                <a:spcPts val="0"/>
              </a:spcAft>
              <a:buNone/>
            </a:pPr>
            <a:r>
              <a:rPr lang="en-US" sz="2800" b="1">
                <a:solidFill>
                  <a:srgbClr val="FFB826"/>
                </a:solidFill>
                <a:latin typeface="Montserrat"/>
                <a:ea typeface="Montserrat"/>
                <a:cs typeface="Montserrat"/>
                <a:sym typeface="Montserrat"/>
              </a:rPr>
              <a:t>Edificio Kavanagh</a:t>
            </a:r>
            <a:endParaRPr sz="2800">
              <a:solidFill>
                <a:srgbClr val="FFB826"/>
              </a:solidFill>
              <a:latin typeface="Montserrat"/>
              <a:ea typeface="Montserrat"/>
              <a:cs typeface="Montserrat"/>
              <a:sym typeface="Montserrat"/>
            </a:endParaRPr>
          </a:p>
          <a:p>
            <a:pPr marL="6985" lvl="0" indent="0" algn="ctr" rtl="0">
              <a:lnSpc>
                <a:spcPct val="111904"/>
              </a:lnSpc>
              <a:spcBef>
                <a:spcPts val="0"/>
              </a:spcBef>
              <a:spcAft>
                <a:spcPts val="0"/>
              </a:spcAft>
              <a:buNone/>
            </a:pPr>
            <a:r>
              <a:rPr lang="en-US" sz="2100">
                <a:solidFill>
                  <a:srgbClr val="FFFFFF"/>
                </a:solidFill>
                <a:latin typeface="Helvetica Neue"/>
                <a:ea typeface="Helvetica Neue"/>
                <a:cs typeface="Helvetica Neue"/>
                <a:sym typeface="Helvetica Neue"/>
              </a:rPr>
              <a:t>Buenos Aires, Argentina 1936</a:t>
            </a:r>
            <a:endParaRPr sz="2100">
              <a:latin typeface="Helvetica Neue"/>
              <a:ea typeface="Helvetica Neue"/>
              <a:cs typeface="Helvetica Neue"/>
              <a:sym typeface="Helvetica Neue"/>
            </a:endParaRPr>
          </a:p>
        </p:txBody>
      </p:sp>
      <p:sp>
        <p:nvSpPr>
          <p:cNvPr id="148" name="Google Shape;148;p11"/>
          <p:cNvSpPr txBox="1"/>
          <p:nvPr/>
        </p:nvSpPr>
        <p:spPr>
          <a:xfrm>
            <a:off x="9424706" y="7896621"/>
            <a:ext cx="3931200" cy="900900"/>
          </a:xfrm>
          <a:prstGeom prst="rect">
            <a:avLst/>
          </a:prstGeom>
          <a:noFill/>
          <a:ln>
            <a:noFill/>
          </a:ln>
        </p:spPr>
        <p:txBody>
          <a:bodyPr spcFirstLastPara="1" wrap="square" lIns="0" tIns="12700" rIns="0" bIns="0" anchor="t" anchorCtr="0">
            <a:spAutoFit/>
          </a:bodyPr>
          <a:lstStyle/>
          <a:p>
            <a:pPr marL="0" lvl="0" indent="0" algn="ctr" rtl="0">
              <a:lnSpc>
                <a:spcPct val="131071"/>
              </a:lnSpc>
              <a:spcBef>
                <a:spcPts val="0"/>
              </a:spcBef>
              <a:spcAft>
                <a:spcPts val="0"/>
              </a:spcAft>
              <a:buNone/>
            </a:pPr>
            <a:r>
              <a:rPr lang="en-US" sz="2800" b="1">
                <a:solidFill>
                  <a:srgbClr val="FFB826"/>
                </a:solidFill>
                <a:latin typeface="Montserrat"/>
                <a:ea typeface="Montserrat"/>
                <a:cs typeface="Montserrat"/>
                <a:sym typeface="Montserrat"/>
              </a:rPr>
              <a:t>The Metropole Hotel</a:t>
            </a:r>
            <a:endParaRPr sz="2800">
              <a:solidFill>
                <a:srgbClr val="FFB826"/>
              </a:solidFill>
              <a:latin typeface="Montserrat"/>
              <a:ea typeface="Montserrat"/>
              <a:cs typeface="Montserrat"/>
              <a:sym typeface="Montserrat"/>
            </a:endParaRPr>
          </a:p>
          <a:p>
            <a:pPr marL="7620" lvl="0" indent="0" algn="ctr" rtl="0">
              <a:lnSpc>
                <a:spcPct val="111904"/>
              </a:lnSpc>
              <a:spcBef>
                <a:spcPts val="0"/>
              </a:spcBef>
              <a:spcAft>
                <a:spcPts val="0"/>
              </a:spcAft>
              <a:buNone/>
            </a:pPr>
            <a:r>
              <a:rPr lang="en-US" sz="2100">
                <a:solidFill>
                  <a:srgbClr val="FFFFFF"/>
                </a:solidFill>
                <a:latin typeface="Helvetica Neue"/>
                <a:ea typeface="Helvetica Neue"/>
                <a:cs typeface="Helvetica Neue"/>
                <a:sym typeface="Helvetica Neue"/>
              </a:rPr>
              <a:t>Shanghai, China 1930</a:t>
            </a:r>
            <a:endParaRPr sz="2100">
              <a:latin typeface="Helvetica Neue"/>
              <a:ea typeface="Helvetica Neue"/>
              <a:cs typeface="Helvetica Neue"/>
              <a:sym typeface="Helvetica Neue"/>
            </a:endParaRPr>
          </a:p>
        </p:txBody>
      </p:sp>
      <p:sp>
        <p:nvSpPr>
          <p:cNvPr id="149" name="Google Shape;149;p11"/>
          <p:cNvSpPr txBox="1"/>
          <p:nvPr/>
        </p:nvSpPr>
        <p:spPr>
          <a:xfrm>
            <a:off x="14372704" y="7896621"/>
            <a:ext cx="3148200" cy="1532100"/>
          </a:xfrm>
          <a:prstGeom prst="rect">
            <a:avLst/>
          </a:prstGeom>
          <a:noFill/>
          <a:ln>
            <a:noFill/>
          </a:ln>
        </p:spPr>
        <p:txBody>
          <a:bodyPr spcFirstLastPara="1" wrap="square" lIns="0" tIns="33000" rIns="0" bIns="0" anchor="t" anchorCtr="0">
            <a:spAutoFit/>
          </a:bodyPr>
          <a:lstStyle/>
          <a:p>
            <a:pPr marL="762000" marR="5080" lvl="0" indent="-749935" algn="l" rtl="0">
              <a:lnSpc>
                <a:spcPct val="135714"/>
              </a:lnSpc>
              <a:spcBef>
                <a:spcPts val="0"/>
              </a:spcBef>
              <a:spcAft>
                <a:spcPts val="0"/>
              </a:spcAft>
              <a:buNone/>
            </a:pPr>
            <a:r>
              <a:rPr lang="en-US" sz="2800" b="1">
                <a:solidFill>
                  <a:srgbClr val="FFB826"/>
                </a:solidFill>
                <a:latin typeface="Montserrat"/>
                <a:ea typeface="Montserrat"/>
                <a:cs typeface="Montserrat"/>
                <a:sym typeface="Montserrat"/>
              </a:rPr>
              <a:t>India</a:t>
            </a:r>
            <a:r>
              <a:rPr lang="en-US" sz="2800" b="1">
                <a:solidFill>
                  <a:srgbClr val="EDBD4E"/>
                </a:solidFill>
                <a:latin typeface="Montserrat"/>
                <a:ea typeface="Montserrat"/>
                <a:cs typeface="Montserrat"/>
                <a:sym typeface="Montserrat"/>
              </a:rPr>
              <a:t> </a:t>
            </a:r>
            <a:r>
              <a:rPr lang="en-US" sz="2800" b="1">
                <a:solidFill>
                  <a:srgbClr val="FFB826"/>
                </a:solidFill>
                <a:latin typeface="Montserrat"/>
                <a:ea typeface="Montserrat"/>
                <a:cs typeface="Montserrat"/>
                <a:sym typeface="Montserrat"/>
              </a:rPr>
              <a:t>Assurance</a:t>
            </a:r>
            <a:r>
              <a:rPr lang="en-US" sz="2800" b="1">
                <a:solidFill>
                  <a:srgbClr val="EDBD4E"/>
                </a:solidFill>
                <a:latin typeface="Montserrat"/>
                <a:ea typeface="Montserrat"/>
                <a:cs typeface="Montserrat"/>
                <a:sym typeface="Montserrat"/>
              </a:rPr>
              <a:t> </a:t>
            </a:r>
            <a:r>
              <a:rPr lang="en-US" sz="2800" b="1">
                <a:solidFill>
                  <a:srgbClr val="FFB826"/>
                </a:solidFill>
                <a:latin typeface="Montserrat"/>
                <a:ea typeface="Montserrat"/>
                <a:cs typeface="Montserrat"/>
                <a:sym typeface="Montserrat"/>
              </a:rPr>
              <a:t>Building</a:t>
            </a:r>
            <a:endParaRPr sz="2800">
              <a:solidFill>
                <a:srgbClr val="FFB826"/>
              </a:solidFill>
              <a:latin typeface="Montserrat"/>
              <a:ea typeface="Montserrat"/>
              <a:cs typeface="Montserrat"/>
              <a:sym typeface="Montserrat"/>
            </a:endParaRPr>
          </a:p>
          <a:p>
            <a:pPr marL="0" lvl="0" indent="0" algn="l" rtl="0">
              <a:lnSpc>
                <a:spcPct val="100000"/>
              </a:lnSpc>
              <a:spcBef>
                <a:spcPts val="45"/>
              </a:spcBef>
              <a:spcAft>
                <a:spcPts val="0"/>
              </a:spcAft>
              <a:buNone/>
            </a:pPr>
            <a:r>
              <a:rPr lang="en-US" sz="2100">
                <a:solidFill>
                  <a:srgbClr val="FFFFFF"/>
                </a:solidFill>
                <a:latin typeface="Helvetica Neue"/>
                <a:ea typeface="Helvetica Neue"/>
                <a:cs typeface="Helvetica Neue"/>
                <a:sym typeface="Helvetica Neue"/>
              </a:rPr>
              <a:t>     Mumbai, India 1937</a:t>
            </a:r>
            <a:endParaRPr sz="2100">
              <a:latin typeface="Helvetica Neue"/>
              <a:ea typeface="Helvetica Neue"/>
              <a:cs typeface="Helvetica Neue"/>
              <a:sym typeface="Helvetica Neue"/>
            </a:endParaRPr>
          </a:p>
        </p:txBody>
      </p:sp>
      <p:sp>
        <p:nvSpPr>
          <p:cNvPr id="150" name="Google Shape;150;p11"/>
          <p:cNvSpPr txBox="1">
            <a:spLocks noGrp="1"/>
          </p:cNvSpPr>
          <p:nvPr>
            <p:ph type="title"/>
          </p:nvPr>
        </p:nvSpPr>
        <p:spPr>
          <a:xfrm>
            <a:off x="4182879" y="1184305"/>
            <a:ext cx="9922242" cy="830997"/>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US" sz="5400">
                <a:solidFill>
                  <a:srgbClr val="FFB826"/>
                </a:solidFill>
                <a:latin typeface="Montserrat"/>
                <a:ea typeface="Montserrat"/>
                <a:cs typeface="Montserrat"/>
                <a:sym typeface="Montserrat"/>
              </a:rPr>
              <a:t>Art Deco Around the World</a:t>
            </a:r>
            <a:endParaRPr/>
          </a:p>
        </p:txBody>
      </p:sp>
      <p:pic>
        <p:nvPicPr>
          <p:cNvPr id="151" name="Google Shape;151;p11" descr="A tall building with a tower&#10;&#10;AI-generated content may be incorrect."/>
          <p:cNvPicPr preferRelativeResize="0"/>
          <p:nvPr/>
        </p:nvPicPr>
        <p:blipFill rotWithShape="1">
          <a:blip r:embed="rId6">
            <a:alphaModFix/>
          </a:blip>
          <a:srcRect/>
          <a:stretch/>
        </p:blipFill>
        <p:spPr>
          <a:xfrm>
            <a:off x="631552" y="3848100"/>
            <a:ext cx="3551328" cy="348779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Shape 156"/>
        <p:cNvGrpSpPr/>
        <p:nvPr/>
      </p:nvGrpSpPr>
      <p:grpSpPr>
        <a:xfrm>
          <a:off x="0" y="0"/>
          <a:ext cx="0" cy="0"/>
          <a:chOff x="0" y="0"/>
          <a:chExt cx="0" cy="0"/>
        </a:xfrm>
      </p:grpSpPr>
      <p:pic>
        <p:nvPicPr>
          <p:cNvPr id="157" name="Google Shape;157;p12"/>
          <p:cNvPicPr preferRelativeResize="0"/>
          <p:nvPr/>
        </p:nvPicPr>
        <p:blipFill rotWithShape="1">
          <a:blip r:embed="rId3">
            <a:alphaModFix/>
          </a:blip>
          <a:srcRect/>
          <a:stretch/>
        </p:blipFill>
        <p:spPr>
          <a:xfrm>
            <a:off x="0" y="0"/>
            <a:ext cx="18288000" cy="10287000"/>
          </a:xfrm>
          <a:prstGeom prst="rect">
            <a:avLst/>
          </a:prstGeom>
          <a:noFill/>
          <a:ln>
            <a:noFill/>
          </a:ln>
        </p:spPr>
      </p:pic>
      <p:sp>
        <p:nvSpPr>
          <p:cNvPr id="158" name="Google Shape;158;p12"/>
          <p:cNvSpPr txBox="1"/>
          <p:nvPr/>
        </p:nvSpPr>
        <p:spPr>
          <a:xfrm>
            <a:off x="685800" y="4457700"/>
            <a:ext cx="16687800" cy="1631216"/>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None/>
            </a:pPr>
            <a:r>
              <a:rPr lang="en-US" sz="5000">
                <a:solidFill>
                  <a:srgbClr val="FFB826"/>
                </a:solidFill>
                <a:latin typeface="Montserrat Light"/>
                <a:ea typeface="Montserrat Light"/>
                <a:cs typeface="Montserrat Light"/>
                <a:sym typeface="Montserrat Light"/>
              </a:rPr>
              <a:t>Aside from their height, w</a:t>
            </a:r>
            <a:r>
              <a:rPr lang="en-US" sz="5000" b="0">
                <a:solidFill>
                  <a:srgbClr val="FFB826"/>
                </a:solidFill>
                <a:latin typeface="Montserrat Light"/>
                <a:ea typeface="Montserrat Light"/>
                <a:cs typeface="Montserrat Light"/>
                <a:sym typeface="Montserrat Light"/>
              </a:rPr>
              <a:t>hat do these buildings have in common?</a:t>
            </a:r>
            <a:endParaRPr sz="5000">
              <a:solidFill>
                <a:srgbClr val="FFB826"/>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13"/>
          <p:cNvPicPr preferRelativeResize="0"/>
          <p:nvPr/>
        </p:nvPicPr>
        <p:blipFill rotWithShape="1">
          <a:blip r:embed="rId3">
            <a:alphaModFix/>
          </a:blip>
          <a:srcRect/>
          <a:stretch/>
        </p:blipFill>
        <p:spPr>
          <a:xfrm>
            <a:off x="1066800" y="17318"/>
            <a:ext cx="10360624" cy="10269682"/>
          </a:xfrm>
          <a:prstGeom prst="rect">
            <a:avLst/>
          </a:prstGeom>
          <a:noFill/>
          <a:ln>
            <a:noFill/>
          </a:ln>
        </p:spPr>
      </p:pic>
      <p:sp>
        <p:nvSpPr>
          <p:cNvPr id="165" name="Google Shape;165;p13"/>
          <p:cNvSpPr txBox="1"/>
          <p:nvPr/>
        </p:nvSpPr>
        <p:spPr>
          <a:xfrm>
            <a:off x="12437075" y="2127684"/>
            <a:ext cx="5037600" cy="67419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None/>
            </a:pPr>
            <a:r>
              <a:rPr lang="en-US" sz="5400">
                <a:solidFill>
                  <a:srgbClr val="FFB826"/>
                </a:solidFill>
                <a:latin typeface="Montserrat"/>
                <a:ea typeface="Montserrat"/>
                <a:cs typeface="Montserrat"/>
                <a:sym typeface="Montserrat"/>
              </a:rPr>
              <a:t>Massing:</a:t>
            </a:r>
            <a:endParaRPr/>
          </a:p>
          <a:p>
            <a:pPr marL="0" lvl="0" indent="0" algn="l" rtl="0">
              <a:spcBef>
                <a:spcPts val="0"/>
              </a:spcBef>
              <a:spcAft>
                <a:spcPts val="0"/>
              </a:spcAft>
              <a:buNone/>
            </a:pPr>
            <a:endParaRPr sz="5400">
              <a:solidFill>
                <a:srgbClr val="FFB826"/>
              </a:solidFill>
              <a:latin typeface="Montserrat"/>
              <a:ea typeface="Montserrat"/>
              <a:cs typeface="Montserrat"/>
              <a:sym typeface="Montserrat"/>
            </a:endParaRPr>
          </a:p>
          <a:p>
            <a:pPr marL="0" lvl="0" indent="0" algn="l" rtl="0">
              <a:spcBef>
                <a:spcPts val="0"/>
              </a:spcBef>
              <a:spcAft>
                <a:spcPts val="0"/>
              </a:spcAft>
              <a:buNone/>
            </a:pPr>
            <a:r>
              <a:rPr lang="en-US" sz="5400">
                <a:solidFill>
                  <a:srgbClr val="FFB826"/>
                </a:solidFill>
                <a:latin typeface="Montserrat"/>
                <a:ea typeface="Montserrat"/>
                <a:cs typeface="Montserrat"/>
                <a:sym typeface="Montserrat"/>
              </a:rPr>
              <a:t>the three dimensional or overall shape and size of a building</a:t>
            </a:r>
            <a:r>
              <a:rPr lang="en-US" sz="4800">
                <a:solidFill>
                  <a:srgbClr val="FFB826"/>
                </a:solidFill>
                <a:latin typeface="Montserrat"/>
                <a:ea typeface="Montserrat"/>
                <a:cs typeface="Montserrat"/>
                <a:sym typeface="Montserrat"/>
              </a:rPr>
              <a:t>.</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pic>
        <p:nvPicPr>
          <p:cNvPr id="171" name="Google Shape;171;p14"/>
          <p:cNvPicPr preferRelativeResize="0"/>
          <p:nvPr/>
        </p:nvPicPr>
        <p:blipFill rotWithShape="1">
          <a:blip r:embed="rId3">
            <a:alphaModFix/>
          </a:blip>
          <a:srcRect/>
          <a:stretch/>
        </p:blipFill>
        <p:spPr>
          <a:xfrm>
            <a:off x="9331036" y="3464"/>
            <a:ext cx="7737764" cy="10283536"/>
          </a:xfrm>
          <a:prstGeom prst="rect">
            <a:avLst/>
          </a:prstGeom>
          <a:noFill/>
          <a:ln>
            <a:noFill/>
          </a:ln>
        </p:spPr>
      </p:pic>
      <p:sp>
        <p:nvSpPr>
          <p:cNvPr id="172" name="Google Shape;172;p14"/>
          <p:cNvSpPr txBox="1">
            <a:spLocks noGrp="1"/>
          </p:cNvSpPr>
          <p:nvPr>
            <p:ph type="title"/>
          </p:nvPr>
        </p:nvSpPr>
        <p:spPr>
          <a:xfrm>
            <a:off x="422565" y="4338151"/>
            <a:ext cx="8534400" cy="805349"/>
          </a:xfrm>
          <a:prstGeom prst="rect">
            <a:avLst/>
          </a:prstGeom>
          <a:noFill/>
          <a:ln>
            <a:noFill/>
          </a:ln>
        </p:spPr>
        <p:txBody>
          <a:bodyPr spcFirstLastPara="1" wrap="square" lIns="0" tIns="35550" rIns="0" bIns="0" anchor="t" anchorCtr="0">
            <a:spAutoFit/>
          </a:bodyPr>
          <a:lstStyle/>
          <a:p>
            <a:pPr marL="12700" marR="5080" lvl="0" indent="0" algn="l" rtl="0">
              <a:spcBef>
                <a:spcPts val="0"/>
              </a:spcBef>
              <a:spcAft>
                <a:spcPts val="0"/>
              </a:spcAft>
              <a:buNone/>
            </a:pPr>
            <a:r>
              <a:rPr lang="en-US" sz="5000">
                <a:solidFill>
                  <a:srgbClr val="FFB826"/>
                </a:solidFill>
                <a:latin typeface="Montserrat"/>
                <a:ea typeface="Montserrat"/>
                <a:cs typeface="Montserrat"/>
                <a:sym typeface="Montserrat"/>
              </a:rPr>
              <a:t>Wide bases + narrow tops</a:t>
            </a:r>
            <a:endParaRPr sz="5000">
              <a:solidFill>
                <a:srgbClr val="FFB826"/>
              </a:solidFill>
              <a:latin typeface="Montserrat"/>
              <a:ea typeface="Montserrat"/>
              <a:cs typeface="Montserrat"/>
              <a:sym typeface="Montserrat"/>
            </a:endParaRPr>
          </a:p>
        </p:txBody>
      </p:sp>
      <p:sp>
        <p:nvSpPr>
          <p:cNvPr id="173" name="Google Shape;173;p14"/>
          <p:cNvSpPr txBox="1"/>
          <p:nvPr/>
        </p:nvSpPr>
        <p:spPr>
          <a:xfrm>
            <a:off x="4305300" y="9658350"/>
            <a:ext cx="4958400" cy="7389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None/>
            </a:pPr>
            <a:r>
              <a:rPr lang="en-US" sz="2400">
                <a:solidFill>
                  <a:srgbClr val="FFB826"/>
                </a:solidFill>
                <a:latin typeface="Roboto"/>
                <a:ea typeface="Roboto"/>
                <a:cs typeface="Roboto"/>
                <a:sym typeface="Roboto"/>
              </a:rPr>
              <a:t>The Chrysler Building, 1930</a:t>
            </a:r>
            <a:endParaRPr/>
          </a:p>
          <a:p>
            <a:pPr marL="0" lvl="0" indent="0" algn="l" rtl="0">
              <a:spcBef>
                <a:spcPts val="0"/>
              </a:spcBef>
              <a:spcAft>
                <a:spcPts val="0"/>
              </a:spcAft>
              <a:buNone/>
            </a:pPr>
            <a:endParaRPr sz="18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79" name="Google Shape;179;p15"/>
          <p:cNvPicPr preferRelativeResize="0"/>
          <p:nvPr/>
        </p:nvPicPr>
        <p:blipFill rotWithShape="1">
          <a:blip r:embed="rId3">
            <a:alphaModFix/>
          </a:blip>
          <a:srcRect/>
          <a:stretch/>
        </p:blipFill>
        <p:spPr>
          <a:xfrm>
            <a:off x="990600" y="18342"/>
            <a:ext cx="7696200" cy="10268658"/>
          </a:xfrm>
          <a:prstGeom prst="rect">
            <a:avLst/>
          </a:prstGeom>
          <a:noFill/>
          <a:ln>
            <a:noFill/>
          </a:ln>
        </p:spPr>
      </p:pic>
      <p:sp>
        <p:nvSpPr>
          <p:cNvPr id="180" name="Google Shape;180;p15"/>
          <p:cNvSpPr txBox="1">
            <a:spLocks noGrp="1"/>
          </p:cNvSpPr>
          <p:nvPr>
            <p:ph type="title"/>
          </p:nvPr>
        </p:nvSpPr>
        <p:spPr>
          <a:xfrm>
            <a:off x="8382000" y="4276596"/>
            <a:ext cx="9601200" cy="866904"/>
          </a:xfrm>
          <a:prstGeom prst="rect">
            <a:avLst/>
          </a:prstGeom>
          <a:noFill/>
          <a:ln>
            <a:noFill/>
          </a:ln>
        </p:spPr>
        <p:txBody>
          <a:bodyPr spcFirstLastPara="1" wrap="square" lIns="0" tIns="35550" rIns="0" bIns="0" anchor="t" anchorCtr="0">
            <a:spAutoFit/>
          </a:bodyPr>
          <a:lstStyle/>
          <a:p>
            <a:pPr marL="12700" marR="5080" lvl="0" indent="1381760" algn="l" rtl="0">
              <a:spcBef>
                <a:spcPts val="0"/>
              </a:spcBef>
              <a:spcAft>
                <a:spcPts val="0"/>
              </a:spcAft>
              <a:buNone/>
            </a:pPr>
            <a:r>
              <a:rPr lang="en-US" sz="5400">
                <a:solidFill>
                  <a:srgbClr val="FFB826"/>
                </a:solidFill>
                <a:latin typeface="Montserrat"/>
                <a:ea typeface="Montserrat"/>
                <a:cs typeface="Montserrat"/>
                <a:sym typeface="Montserrat"/>
              </a:rPr>
              <a:t>Vertical Accentuation</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pic>
        <p:nvPicPr>
          <p:cNvPr id="186" name="Google Shape;186;p16"/>
          <p:cNvPicPr preferRelativeResize="0"/>
          <p:nvPr/>
        </p:nvPicPr>
        <p:blipFill rotWithShape="1">
          <a:blip r:embed="rId3">
            <a:alphaModFix/>
          </a:blip>
          <a:srcRect/>
          <a:stretch/>
        </p:blipFill>
        <p:spPr>
          <a:xfrm>
            <a:off x="0" y="1333500"/>
            <a:ext cx="8001000" cy="8953500"/>
          </a:xfrm>
          <a:prstGeom prst="rect">
            <a:avLst/>
          </a:prstGeom>
          <a:noFill/>
          <a:ln>
            <a:noFill/>
          </a:ln>
        </p:spPr>
      </p:pic>
      <p:sp>
        <p:nvSpPr>
          <p:cNvPr id="187" name="Google Shape;187;p16"/>
          <p:cNvSpPr txBox="1"/>
          <p:nvPr/>
        </p:nvSpPr>
        <p:spPr>
          <a:xfrm>
            <a:off x="1739304" y="266700"/>
            <a:ext cx="4522392" cy="861774"/>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None/>
            </a:pPr>
            <a:r>
              <a:rPr lang="en-US" sz="5000">
                <a:solidFill>
                  <a:srgbClr val="FFB826"/>
                </a:solidFill>
                <a:latin typeface="Montserrat"/>
                <a:ea typeface="Montserrat"/>
                <a:cs typeface="Montserrat"/>
                <a:sym typeface="Montserrat"/>
              </a:rPr>
              <a:t>Unique Roofs</a:t>
            </a:r>
            <a:endParaRPr/>
          </a:p>
        </p:txBody>
      </p:sp>
      <p:pic>
        <p:nvPicPr>
          <p:cNvPr id="188" name="Google Shape;188;p16"/>
          <p:cNvPicPr preferRelativeResize="0"/>
          <p:nvPr/>
        </p:nvPicPr>
        <p:blipFill rotWithShape="1">
          <a:blip r:embed="rId4">
            <a:alphaModFix/>
          </a:blip>
          <a:srcRect/>
          <a:stretch/>
        </p:blipFill>
        <p:spPr>
          <a:xfrm>
            <a:off x="10058400" y="3464"/>
            <a:ext cx="8229600" cy="8953500"/>
          </a:xfrm>
          <a:prstGeom prst="rect">
            <a:avLst/>
          </a:prstGeom>
          <a:noFill/>
          <a:ln>
            <a:noFill/>
          </a:ln>
        </p:spPr>
      </p:pic>
      <p:sp>
        <p:nvSpPr>
          <p:cNvPr id="189" name="Google Shape;189;p16"/>
          <p:cNvSpPr txBox="1"/>
          <p:nvPr/>
        </p:nvSpPr>
        <p:spPr>
          <a:xfrm>
            <a:off x="11430000" y="9158526"/>
            <a:ext cx="5181600" cy="861774"/>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None/>
            </a:pPr>
            <a:r>
              <a:rPr lang="en-US" sz="5000">
                <a:solidFill>
                  <a:srgbClr val="FFB826"/>
                </a:solidFill>
                <a:latin typeface="Montserrat"/>
                <a:ea typeface="Montserrat"/>
                <a:cs typeface="Montserrat"/>
                <a:sym typeface="Montserrat"/>
              </a:rPr>
              <a:t>Stepped Levels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pic>
        <p:nvPicPr>
          <p:cNvPr id="195" name="Google Shape;195;p17"/>
          <p:cNvPicPr preferRelativeResize="0"/>
          <p:nvPr/>
        </p:nvPicPr>
        <p:blipFill rotWithShape="1">
          <a:blip r:embed="rId3">
            <a:alphaModFix/>
          </a:blip>
          <a:srcRect/>
          <a:stretch/>
        </p:blipFill>
        <p:spPr>
          <a:xfrm>
            <a:off x="8458200" y="0"/>
            <a:ext cx="8534400" cy="10287000"/>
          </a:xfrm>
          <a:prstGeom prst="rect">
            <a:avLst/>
          </a:prstGeom>
          <a:noFill/>
          <a:ln>
            <a:noFill/>
          </a:ln>
        </p:spPr>
      </p:pic>
      <p:sp>
        <p:nvSpPr>
          <p:cNvPr id="196" name="Google Shape;196;p17"/>
          <p:cNvSpPr txBox="1">
            <a:spLocks noGrp="1"/>
          </p:cNvSpPr>
          <p:nvPr>
            <p:ph type="title"/>
          </p:nvPr>
        </p:nvSpPr>
        <p:spPr>
          <a:xfrm>
            <a:off x="685800" y="988516"/>
            <a:ext cx="7010400" cy="8422184"/>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US" sz="5400">
                <a:latin typeface="Montserrat"/>
                <a:ea typeface="Montserrat"/>
                <a:cs typeface="Montserrat"/>
                <a:sym typeface="Montserrat"/>
              </a:rPr>
              <a:t>Parapets:</a:t>
            </a:r>
            <a:br>
              <a:rPr lang="en-US" sz="5400">
                <a:latin typeface="Montserrat"/>
                <a:ea typeface="Montserrat"/>
                <a:cs typeface="Montserrat"/>
                <a:sym typeface="Montserrat"/>
              </a:rPr>
            </a:br>
            <a:br>
              <a:rPr lang="en-US" sz="5400">
                <a:latin typeface="Montserrat"/>
                <a:ea typeface="Montserrat"/>
                <a:cs typeface="Montserrat"/>
                <a:sym typeface="Montserrat"/>
              </a:rPr>
            </a:br>
            <a:r>
              <a:rPr lang="en-US" sz="5400">
                <a:latin typeface="Montserrat"/>
                <a:ea typeface="Montserrat"/>
                <a:cs typeface="Montserrat"/>
                <a:sym typeface="Montserrat"/>
              </a:rPr>
              <a:t>a low wall or railing along the edge of a roof, balcony, terrace, or bridge, often serving as a safety barrier or decorative element.</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pic>
        <p:nvPicPr>
          <p:cNvPr id="202" name="Google Shape;202;p18"/>
          <p:cNvPicPr preferRelativeResize="0"/>
          <p:nvPr/>
        </p:nvPicPr>
        <p:blipFill rotWithShape="1">
          <a:blip r:embed="rId3">
            <a:alphaModFix/>
          </a:blip>
          <a:srcRect/>
          <a:stretch/>
        </p:blipFill>
        <p:spPr>
          <a:xfrm>
            <a:off x="948496" y="0"/>
            <a:ext cx="8195503" cy="10287000"/>
          </a:xfrm>
          <a:prstGeom prst="rect">
            <a:avLst/>
          </a:prstGeom>
          <a:noFill/>
          <a:ln>
            <a:noFill/>
          </a:ln>
        </p:spPr>
      </p:pic>
      <p:sp>
        <p:nvSpPr>
          <p:cNvPr id="203" name="Google Shape;203;p18"/>
          <p:cNvSpPr txBox="1">
            <a:spLocks noGrp="1"/>
          </p:cNvSpPr>
          <p:nvPr>
            <p:ph type="title"/>
          </p:nvPr>
        </p:nvSpPr>
        <p:spPr>
          <a:xfrm>
            <a:off x="10058400" y="4309039"/>
            <a:ext cx="6570864" cy="830997"/>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US" sz="5400">
                <a:solidFill>
                  <a:srgbClr val="FFB826"/>
                </a:solidFill>
                <a:latin typeface="Montserrat"/>
                <a:ea typeface="Montserrat"/>
                <a:cs typeface="Montserrat"/>
                <a:sym typeface="Montserrat"/>
              </a:rPr>
              <a:t>Sculptural Relief</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pic>
        <p:nvPicPr>
          <p:cNvPr id="209" name="Google Shape;209;p19"/>
          <p:cNvPicPr preferRelativeResize="0"/>
          <p:nvPr/>
        </p:nvPicPr>
        <p:blipFill rotWithShape="1">
          <a:blip r:embed="rId3">
            <a:alphaModFix/>
          </a:blip>
          <a:srcRect/>
          <a:stretch/>
        </p:blipFill>
        <p:spPr>
          <a:xfrm>
            <a:off x="0" y="10391"/>
            <a:ext cx="8763000" cy="10276609"/>
          </a:xfrm>
          <a:prstGeom prst="rect">
            <a:avLst/>
          </a:prstGeom>
          <a:noFill/>
          <a:ln>
            <a:noFill/>
          </a:ln>
        </p:spPr>
      </p:pic>
      <p:sp>
        <p:nvSpPr>
          <p:cNvPr id="210" name="Google Shape;210;p19"/>
          <p:cNvSpPr txBox="1">
            <a:spLocks noGrp="1"/>
          </p:cNvSpPr>
          <p:nvPr>
            <p:ph type="title"/>
          </p:nvPr>
        </p:nvSpPr>
        <p:spPr>
          <a:xfrm>
            <a:off x="8763000" y="41565"/>
            <a:ext cx="8763000" cy="7694076"/>
          </a:xfrm>
          <a:prstGeom prst="rect">
            <a:avLst/>
          </a:prstGeom>
          <a:noFill/>
          <a:ln>
            <a:noFill/>
          </a:ln>
        </p:spPr>
        <p:txBody>
          <a:bodyPr spcFirstLastPara="1" wrap="square" lIns="0" tIns="1035975" rIns="0" bIns="0" anchor="t" anchorCtr="0">
            <a:spAutoFit/>
          </a:bodyPr>
          <a:lstStyle/>
          <a:p>
            <a:pPr marL="955675" lvl="0" indent="0" algn="l" rtl="0">
              <a:lnSpc>
                <a:spcPct val="100000"/>
              </a:lnSpc>
              <a:spcBef>
                <a:spcPts val="0"/>
              </a:spcBef>
              <a:spcAft>
                <a:spcPts val="0"/>
              </a:spcAft>
              <a:buNone/>
            </a:pPr>
            <a:r>
              <a:rPr lang="en-US" sz="5400">
                <a:latin typeface="Montserrat"/>
                <a:ea typeface="Montserrat"/>
                <a:cs typeface="Montserrat"/>
                <a:sym typeface="Montserrat"/>
              </a:rPr>
              <a:t>Spandrels:</a:t>
            </a:r>
            <a:br>
              <a:rPr lang="en-US" sz="5400">
                <a:latin typeface="Montserrat"/>
                <a:ea typeface="Montserrat"/>
                <a:cs typeface="Montserrat"/>
                <a:sym typeface="Montserrat"/>
              </a:rPr>
            </a:br>
            <a:br>
              <a:rPr lang="en-US" sz="5400">
                <a:latin typeface="Montserrat"/>
                <a:ea typeface="Montserrat"/>
                <a:cs typeface="Montserrat"/>
                <a:sym typeface="Montserrat"/>
              </a:rPr>
            </a:br>
            <a:r>
              <a:rPr lang="en-US" sz="5400">
                <a:latin typeface="Montserrat"/>
                <a:ea typeface="Montserrat"/>
                <a:cs typeface="Montserrat"/>
                <a:sym typeface="Montserrat"/>
              </a:rPr>
              <a:t>refer to the area between the windows. They can be purely structural or decorative for visual effect.</a:t>
            </a:r>
            <a:endParaRPr sz="5400">
              <a:latin typeface="Montserrat"/>
              <a:ea typeface="Montserrat"/>
              <a:cs typeface="Montserrat"/>
              <a:sym typeface="Montserra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2"/>
          <p:cNvSpPr txBox="1">
            <a:spLocks noGrp="1"/>
          </p:cNvSpPr>
          <p:nvPr>
            <p:ph type="title" idx="4294967295"/>
          </p:nvPr>
        </p:nvSpPr>
        <p:spPr>
          <a:xfrm>
            <a:off x="1430800" y="8015634"/>
            <a:ext cx="4208000" cy="2438530"/>
          </a:xfrm>
          <a:prstGeom prst="rect">
            <a:avLst/>
          </a:prstGeom>
          <a:noFill/>
          <a:ln>
            <a:noFill/>
          </a:ln>
        </p:spPr>
        <p:txBody>
          <a:bodyPr spcFirstLastPara="1" wrap="square" lIns="182850" tIns="182850" rIns="182850" bIns="182850" anchor="b" anchorCtr="0">
            <a:normAutofit fontScale="90000"/>
          </a:bodyPr>
          <a:lstStyle/>
          <a:p>
            <a:pPr marL="0" lvl="0" indent="0" algn="l" rtl="0">
              <a:spcBef>
                <a:spcPts val="0"/>
              </a:spcBef>
              <a:spcAft>
                <a:spcPts val="0"/>
              </a:spcAft>
              <a:buNone/>
            </a:pPr>
            <a:br>
              <a:rPr lang="en-US" sz="5300" b="0">
                <a:latin typeface="Montserrat Light"/>
                <a:ea typeface="Montserrat Light"/>
                <a:cs typeface="Montserrat Light"/>
                <a:sym typeface="Montserrat Light"/>
              </a:rPr>
            </a:br>
            <a:br>
              <a:rPr lang="en-US" sz="5300" b="0">
                <a:latin typeface="Montserrat Light"/>
                <a:ea typeface="Montserrat Light"/>
                <a:cs typeface="Montserrat Light"/>
                <a:sym typeface="Montserrat Light"/>
              </a:rPr>
            </a:br>
            <a:br>
              <a:rPr lang="en-US" sz="5300" b="0">
                <a:latin typeface="Montserrat Light"/>
                <a:ea typeface="Montserrat Light"/>
                <a:cs typeface="Montserrat Light"/>
                <a:sym typeface="Montserrat Light"/>
              </a:rPr>
            </a:br>
            <a:r>
              <a:rPr lang="en-US" sz="6000" b="0">
                <a:solidFill>
                  <a:srgbClr val="FFB826"/>
                </a:solidFill>
                <a:latin typeface="Montserrat Light"/>
                <a:ea typeface="Montserrat Light"/>
                <a:cs typeface="Montserrat Light"/>
                <a:sym typeface="Montserrat Light"/>
              </a:rPr>
              <a:t>What is</a:t>
            </a:r>
            <a:endParaRPr/>
          </a:p>
          <a:p>
            <a:pPr marL="0" lvl="0" indent="0" algn="l" rtl="0">
              <a:spcBef>
                <a:spcPts val="0"/>
              </a:spcBef>
              <a:spcAft>
                <a:spcPts val="0"/>
              </a:spcAft>
              <a:buNone/>
            </a:pPr>
            <a:r>
              <a:rPr lang="en-US" sz="6000" b="0">
                <a:solidFill>
                  <a:srgbClr val="FFB826"/>
                </a:solidFill>
                <a:latin typeface="Montserrat Light"/>
                <a:ea typeface="Montserrat Light"/>
                <a:cs typeface="Montserrat Light"/>
                <a:sym typeface="Montserrat Light"/>
              </a:rPr>
              <a:t>Art Deco?</a:t>
            </a:r>
            <a:r>
              <a:rPr lang="en-US" sz="6000">
                <a:solidFill>
                  <a:srgbClr val="FFB826"/>
                </a:solidFill>
                <a:latin typeface="Montserrat Light"/>
                <a:ea typeface="Montserrat Light"/>
                <a:cs typeface="Montserrat Light"/>
                <a:sym typeface="Montserrat Light"/>
              </a:rPr>
              <a:t> </a:t>
            </a:r>
            <a:br>
              <a:rPr lang="en-US" sz="3600">
                <a:latin typeface="Montserrat Light"/>
                <a:ea typeface="Montserrat Light"/>
                <a:cs typeface="Montserrat Light"/>
                <a:sym typeface="Montserrat Light"/>
              </a:rPr>
            </a:br>
            <a:br>
              <a:rPr lang="en-US" sz="3600">
                <a:latin typeface="Montserrat Light"/>
                <a:ea typeface="Montserrat Light"/>
                <a:cs typeface="Montserrat Light"/>
                <a:sym typeface="Montserrat Light"/>
              </a:rPr>
            </a:br>
            <a:br>
              <a:rPr lang="en-US" sz="3600">
                <a:latin typeface="Montserrat Light"/>
                <a:ea typeface="Montserrat Light"/>
                <a:cs typeface="Montserrat Light"/>
                <a:sym typeface="Montserrat Light"/>
              </a:rPr>
            </a:br>
            <a:br>
              <a:rPr lang="en-US" sz="3600">
                <a:latin typeface="Montserrat Light"/>
                <a:ea typeface="Montserrat Light"/>
                <a:cs typeface="Montserrat Light"/>
                <a:sym typeface="Montserrat Light"/>
              </a:rPr>
            </a:br>
            <a:br>
              <a:rPr lang="en-US" sz="3600">
                <a:latin typeface="Montserrat Light"/>
                <a:ea typeface="Montserrat Light"/>
                <a:cs typeface="Montserrat Light"/>
                <a:sym typeface="Montserrat Light"/>
              </a:rPr>
            </a:br>
            <a:br>
              <a:rPr lang="en-US" sz="3600">
                <a:latin typeface="Montserrat Light"/>
                <a:ea typeface="Montserrat Light"/>
                <a:cs typeface="Montserrat Light"/>
                <a:sym typeface="Montserrat Light"/>
              </a:rPr>
            </a:br>
            <a:endParaRPr sz="3600" b="0">
              <a:latin typeface="Montserrat Light"/>
              <a:ea typeface="Montserrat Light"/>
              <a:cs typeface="Montserrat Light"/>
              <a:sym typeface="Montserrat Light"/>
            </a:endParaRPr>
          </a:p>
          <a:p>
            <a:pPr marL="0" lvl="0" indent="0" algn="l" rtl="0">
              <a:spcBef>
                <a:spcPts val="0"/>
              </a:spcBef>
              <a:spcAft>
                <a:spcPts val="0"/>
              </a:spcAft>
              <a:buNone/>
            </a:pPr>
            <a:endParaRPr sz="3600" b="0">
              <a:latin typeface="Montserrat Light"/>
              <a:ea typeface="Montserrat Light"/>
              <a:cs typeface="Montserrat Light"/>
              <a:sym typeface="Montserrat Light"/>
            </a:endParaRPr>
          </a:p>
          <a:p>
            <a:pPr marL="0" lvl="0" indent="0" algn="l" rtl="0">
              <a:spcBef>
                <a:spcPts val="0"/>
              </a:spcBef>
              <a:spcAft>
                <a:spcPts val="0"/>
              </a:spcAft>
              <a:buNone/>
            </a:pPr>
            <a:endParaRPr sz="3600">
              <a:latin typeface="Montserrat Light"/>
              <a:ea typeface="Montserrat Light"/>
              <a:cs typeface="Montserrat Light"/>
              <a:sym typeface="Montserrat Light"/>
            </a:endParaRPr>
          </a:p>
          <a:p>
            <a:pPr marL="0" lvl="0" indent="0" algn="l" rtl="0">
              <a:spcBef>
                <a:spcPts val="0"/>
              </a:spcBef>
              <a:spcAft>
                <a:spcPts val="0"/>
              </a:spcAft>
              <a:buNone/>
            </a:pPr>
            <a:endParaRPr sz="3600">
              <a:latin typeface="Montserrat Light"/>
              <a:ea typeface="Montserrat Light"/>
              <a:cs typeface="Montserrat Light"/>
              <a:sym typeface="Montserrat Light"/>
            </a:endParaRPr>
          </a:p>
        </p:txBody>
      </p:sp>
      <p:pic>
        <p:nvPicPr>
          <p:cNvPr id="64" name="Google Shape;64;p2"/>
          <p:cNvPicPr preferRelativeResize="0"/>
          <p:nvPr/>
        </p:nvPicPr>
        <p:blipFill rotWithShape="1">
          <a:blip r:embed="rId3">
            <a:alphaModFix/>
          </a:blip>
          <a:srcRect/>
          <a:stretch/>
        </p:blipFill>
        <p:spPr>
          <a:xfrm>
            <a:off x="7620000" y="17318"/>
            <a:ext cx="9067800" cy="10269682"/>
          </a:xfrm>
          <a:prstGeom prst="rect">
            <a:avLst/>
          </a:prstGeom>
          <a:noFill/>
          <a:ln>
            <a:noFill/>
          </a:ln>
        </p:spPr>
      </p:pic>
      <p:sp>
        <p:nvSpPr>
          <p:cNvPr id="65" name="Google Shape;65;p2"/>
          <p:cNvSpPr txBox="1"/>
          <p:nvPr/>
        </p:nvSpPr>
        <p:spPr>
          <a:xfrm>
            <a:off x="2661600" y="9681450"/>
            <a:ext cx="4958400" cy="7389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None/>
            </a:pPr>
            <a:r>
              <a:rPr lang="en-US" sz="2400">
                <a:solidFill>
                  <a:srgbClr val="FFB826"/>
                </a:solidFill>
                <a:latin typeface="Roboto"/>
                <a:ea typeface="Roboto"/>
                <a:cs typeface="Roboto"/>
                <a:sym typeface="Roboto"/>
              </a:rPr>
              <a:t>Photo: Thérèse Bonney, Paris 1925</a:t>
            </a:r>
            <a:endParaRPr sz="2400"/>
          </a:p>
          <a:p>
            <a:pPr marL="0" lvl="0" indent="0" algn="l" rtl="0">
              <a:spcBef>
                <a:spcPts val="0"/>
              </a:spcBef>
              <a:spcAft>
                <a:spcPts val="0"/>
              </a:spcAft>
              <a:buNone/>
            </a:pPr>
            <a:endParaRPr sz="18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pic>
        <p:nvPicPr>
          <p:cNvPr id="216" name="Google Shape;216;p20"/>
          <p:cNvPicPr preferRelativeResize="0"/>
          <p:nvPr/>
        </p:nvPicPr>
        <p:blipFill rotWithShape="1">
          <a:blip r:embed="rId3">
            <a:alphaModFix/>
          </a:blip>
          <a:srcRect/>
          <a:stretch/>
        </p:blipFill>
        <p:spPr>
          <a:xfrm>
            <a:off x="7772400" y="-10391"/>
            <a:ext cx="9220200" cy="10248900"/>
          </a:xfrm>
          <a:prstGeom prst="rect">
            <a:avLst/>
          </a:prstGeom>
          <a:noFill/>
          <a:ln>
            <a:noFill/>
          </a:ln>
        </p:spPr>
      </p:pic>
      <p:sp>
        <p:nvSpPr>
          <p:cNvPr id="217" name="Google Shape;217;p20"/>
          <p:cNvSpPr txBox="1"/>
          <p:nvPr/>
        </p:nvSpPr>
        <p:spPr>
          <a:xfrm>
            <a:off x="457781" y="4680607"/>
            <a:ext cx="7162219" cy="866904"/>
          </a:xfrm>
          <a:prstGeom prst="rect">
            <a:avLst/>
          </a:prstGeom>
          <a:noFill/>
          <a:ln>
            <a:noFill/>
          </a:ln>
        </p:spPr>
        <p:txBody>
          <a:bodyPr spcFirstLastPara="1" wrap="square" lIns="0" tIns="35550" rIns="0" bIns="0" anchor="t" anchorCtr="0">
            <a:spAutoFit/>
          </a:bodyPr>
          <a:lstStyle/>
          <a:p>
            <a:pPr marL="502919" marR="5080" lvl="0" indent="-490854" algn="l" rtl="0">
              <a:spcBef>
                <a:spcPts val="0"/>
              </a:spcBef>
              <a:spcAft>
                <a:spcPts val="0"/>
              </a:spcAft>
              <a:buNone/>
            </a:pPr>
            <a:r>
              <a:rPr lang="en-US" sz="5400">
                <a:solidFill>
                  <a:srgbClr val="FFB826"/>
                </a:solidFill>
                <a:latin typeface="Montserrat"/>
                <a:ea typeface="Montserrat"/>
                <a:cs typeface="Montserrat"/>
                <a:sym typeface="Montserrat"/>
              </a:rPr>
              <a:t>Geometric Patterns</a:t>
            </a:r>
            <a:endParaRPr sz="5400">
              <a:solidFill>
                <a:srgbClr val="FFB826"/>
              </a:solidFill>
              <a:latin typeface="Montserrat"/>
              <a:ea typeface="Montserrat"/>
              <a:cs typeface="Montserrat"/>
              <a:sym typeface="Montserrat"/>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pic>
        <p:nvPicPr>
          <p:cNvPr id="223" name="Google Shape;223;p21"/>
          <p:cNvPicPr preferRelativeResize="0"/>
          <p:nvPr/>
        </p:nvPicPr>
        <p:blipFill rotWithShape="1">
          <a:blip r:embed="rId3">
            <a:alphaModFix/>
          </a:blip>
          <a:srcRect/>
          <a:stretch/>
        </p:blipFill>
        <p:spPr>
          <a:xfrm>
            <a:off x="1219200" y="0"/>
            <a:ext cx="10234578" cy="10287000"/>
          </a:xfrm>
          <a:prstGeom prst="rect">
            <a:avLst/>
          </a:prstGeom>
          <a:noFill/>
          <a:ln>
            <a:noFill/>
          </a:ln>
        </p:spPr>
      </p:pic>
      <p:sp>
        <p:nvSpPr>
          <p:cNvPr id="224" name="Google Shape;224;p21"/>
          <p:cNvSpPr txBox="1">
            <a:spLocks noGrp="1"/>
          </p:cNvSpPr>
          <p:nvPr>
            <p:ph type="title"/>
          </p:nvPr>
        </p:nvSpPr>
        <p:spPr>
          <a:xfrm>
            <a:off x="12725400" y="4312503"/>
            <a:ext cx="15833167" cy="830997"/>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US" sz="5400">
                <a:solidFill>
                  <a:srgbClr val="FFB826"/>
                </a:solidFill>
                <a:latin typeface="Montserrat"/>
                <a:ea typeface="Montserrat"/>
                <a:cs typeface="Montserrat"/>
                <a:sym typeface="Montserrat"/>
              </a:rPr>
              <a:t>Terracotta</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Shape 228"/>
        <p:cNvGrpSpPr/>
        <p:nvPr/>
      </p:nvGrpSpPr>
      <p:grpSpPr>
        <a:xfrm>
          <a:off x="0" y="0"/>
          <a:ext cx="0" cy="0"/>
          <a:chOff x="0" y="0"/>
          <a:chExt cx="0" cy="0"/>
        </a:xfrm>
      </p:grpSpPr>
      <p:pic>
        <p:nvPicPr>
          <p:cNvPr id="229" name="Google Shape;229;p22"/>
          <p:cNvPicPr preferRelativeResize="0"/>
          <p:nvPr/>
        </p:nvPicPr>
        <p:blipFill rotWithShape="1">
          <a:blip r:embed="rId3">
            <a:alphaModFix/>
          </a:blip>
          <a:srcRect/>
          <a:stretch/>
        </p:blipFill>
        <p:spPr>
          <a:xfrm>
            <a:off x="0" y="0"/>
            <a:ext cx="18288000" cy="10287000"/>
          </a:xfrm>
          <a:prstGeom prst="rect">
            <a:avLst/>
          </a:prstGeom>
          <a:noFill/>
          <a:ln>
            <a:noFill/>
          </a:ln>
        </p:spPr>
      </p:pic>
      <p:sp>
        <p:nvSpPr>
          <p:cNvPr id="230" name="Google Shape;230;p22"/>
          <p:cNvSpPr txBox="1"/>
          <p:nvPr/>
        </p:nvSpPr>
        <p:spPr>
          <a:xfrm>
            <a:off x="800100" y="1943100"/>
            <a:ext cx="16687800" cy="6740307"/>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None/>
            </a:pPr>
            <a:r>
              <a:rPr lang="en-US" sz="5400">
                <a:solidFill>
                  <a:srgbClr val="FFB826"/>
                </a:solidFill>
                <a:latin typeface="Montserrat"/>
                <a:ea typeface="Montserrat"/>
                <a:cs typeface="Montserrat"/>
                <a:sym typeface="Montserrat"/>
              </a:rPr>
              <a:t>As New York City’s subway system expanded from Manhattan into the outer boroughs during the 1920s and 1930s, building owners embraced the new Art Deco style to attract residents to this modern way of living. These buildings featured bold colors, striking details, and elegant lobbies—many of which still endure today.</a:t>
            </a:r>
            <a:endParaRPr sz="5000">
              <a:solidFill>
                <a:srgbClr val="FFB826"/>
              </a:solidFill>
              <a:latin typeface="Montserrat"/>
              <a:ea typeface="Montserrat"/>
              <a:cs typeface="Montserrat"/>
              <a:sym typeface="Montserrat"/>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23"/>
          <p:cNvSpPr txBox="1"/>
          <p:nvPr/>
        </p:nvSpPr>
        <p:spPr>
          <a:xfrm>
            <a:off x="14097000" y="4897278"/>
            <a:ext cx="3886200" cy="492443"/>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FFB826"/>
              </a:buClr>
              <a:buSzPts val="3200"/>
              <a:buFont typeface="Montserrat"/>
              <a:buNone/>
            </a:pPr>
            <a:r>
              <a:rPr lang="en-US" sz="3200">
                <a:solidFill>
                  <a:srgbClr val="FFB826"/>
                </a:solidFill>
                <a:latin typeface="Montserrat"/>
                <a:ea typeface="Montserrat"/>
                <a:cs typeface="Montserrat"/>
                <a:sym typeface="Montserrat"/>
              </a:rPr>
              <a:t>Jamaica, Queens</a:t>
            </a:r>
            <a:endParaRPr sz="3200">
              <a:solidFill>
                <a:srgbClr val="FFB826"/>
              </a:solidFill>
              <a:latin typeface="Montserrat"/>
              <a:ea typeface="Montserrat"/>
              <a:cs typeface="Montserrat"/>
              <a:sym typeface="Montserrat"/>
            </a:endParaRPr>
          </a:p>
        </p:txBody>
      </p:sp>
      <p:pic>
        <p:nvPicPr>
          <p:cNvPr id="236" name="Google Shape;236;p23" descr="A collage of different buildings&#10;&#10;AI-generated content may be incorrect."/>
          <p:cNvPicPr preferRelativeResize="0"/>
          <p:nvPr/>
        </p:nvPicPr>
        <p:blipFill rotWithShape="1">
          <a:blip r:embed="rId3">
            <a:alphaModFix/>
          </a:blip>
          <a:srcRect/>
          <a:stretch/>
        </p:blipFill>
        <p:spPr>
          <a:xfrm>
            <a:off x="914400" y="1455738"/>
            <a:ext cx="12796090" cy="737552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24"/>
          <p:cNvSpPr txBox="1"/>
          <p:nvPr/>
        </p:nvSpPr>
        <p:spPr>
          <a:xfrm>
            <a:off x="13792200" y="4897278"/>
            <a:ext cx="4191000" cy="492443"/>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FFB826"/>
              </a:buClr>
              <a:buSzPts val="3200"/>
              <a:buFont typeface="Montserrat"/>
              <a:buNone/>
            </a:pPr>
            <a:r>
              <a:rPr lang="en-US" sz="3200">
                <a:solidFill>
                  <a:srgbClr val="FFB826"/>
                </a:solidFill>
                <a:latin typeface="Montserrat"/>
                <a:ea typeface="Montserrat"/>
                <a:cs typeface="Montserrat"/>
                <a:sym typeface="Montserrat"/>
              </a:rPr>
              <a:t>Brighton Beach</a:t>
            </a:r>
            <a:endParaRPr sz="3200">
              <a:solidFill>
                <a:srgbClr val="FFB826"/>
              </a:solidFill>
              <a:latin typeface="Montserrat"/>
              <a:ea typeface="Montserrat"/>
              <a:cs typeface="Montserrat"/>
              <a:sym typeface="Montserrat"/>
            </a:endParaRPr>
          </a:p>
        </p:txBody>
      </p:sp>
      <p:pic>
        <p:nvPicPr>
          <p:cNvPr id="242" name="Google Shape;242;p24" descr="A collage of different buildings&#10;&#10;AI-generated content may be incorrect."/>
          <p:cNvPicPr preferRelativeResize="0"/>
          <p:nvPr/>
        </p:nvPicPr>
        <p:blipFill rotWithShape="1">
          <a:blip r:embed="rId3">
            <a:alphaModFix/>
          </a:blip>
          <a:srcRect/>
          <a:stretch/>
        </p:blipFill>
        <p:spPr>
          <a:xfrm>
            <a:off x="1066800" y="1524000"/>
            <a:ext cx="12578172" cy="72390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25"/>
          <p:cNvSpPr txBox="1"/>
          <p:nvPr/>
        </p:nvSpPr>
        <p:spPr>
          <a:xfrm>
            <a:off x="13670721" y="4897278"/>
            <a:ext cx="4617279" cy="461665"/>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FFB826"/>
              </a:buClr>
              <a:buSzPts val="3000"/>
              <a:buFont typeface="Montserrat"/>
              <a:buNone/>
            </a:pPr>
            <a:r>
              <a:rPr lang="en-US" sz="3000">
                <a:solidFill>
                  <a:srgbClr val="FFB826"/>
                </a:solidFill>
                <a:latin typeface="Montserrat"/>
                <a:ea typeface="Montserrat"/>
                <a:cs typeface="Montserrat"/>
                <a:sym typeface="Montserrat"/>
              </a:rPr>
              <a:t>The Grand Concourse</a:t>
            </a:r>
            <a:endParaRPr sz="3000">
              <a:solidFill>
                <a:srgbClr val="FFB826"/>
              </a:solidFill>
              <a:latin typeface="Montserrat"/>
              <a:ea typeface="Montserrat"/>
              <a:cs typeface="Montserrat"/>
              <a:sym typeface="Montserrat"/>
            </a:endParaRPr>
          </a:p>
        </p:txBody>
      </p:sp>
      <p:pic>
        <p:nvPicPr>
          <p:cNvPr id="248" name="Google Shape;248;p25" descr="A collage of different buildings&#10;&#10;AI-generated content may be incorrect."/>
          <p:cNvPicPr preferRelativeResize="0"/>
          <p:nvPr/>
        </p:nvPicPr>
        <p:blipFill rotWithShape="1">
          <a:blip r:embed="rId3">
            <a:alphaModFix/>
          </a:blip>
          <a:srcRect/>
          <a:stretch/>
        </p:blipFill>
        <p:spPr>
          <a:xfrm>
            <a:off x="1066800" y="1507753"/>
            <a:ext cx="12603921" cy="727149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26"/>
          <p:cNvSpPr txBox="1"/>
          <p:nvPr/>
        </p:nvSpPr>
        <p:spPr>
          <a:xfrm>
            <a:off x="3235623" y="7581506"/>
            <a:ext cx="11816754" cy="1661993"/>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EDBD4E"/>
              </a:buClr>
              <a:buSzPts val="5400"/>
              <a:buFont typeface="Montserrat"/>
              <a:buNone/>
            </a:pPr>
            <a:r>
              <a:rPr lang="en-US" sz="5400">
                <a:solidFill>
                  <a:srgbClr val="EDBD4E"/>
                </a:solidFill>
                <a:latin typeface="Montserrat"/>
                <a:ea typeface="Montserrat"/>
                <a:cs typeface="Montserrat"/>
                <a:sym typeface="Montserrat"/>
              </a:rPr>
              <a:t>Sculptures highlighting new technology</a:t>
            </a:r>
            <a:endParaRPr sz="5400">
              <a:latin typeface="Montserrat"/>
              <a:ea typeface="Montserrat"/>
              <a:cs typeface="Montserrat"/>
              <a:sym typeface="Montserrat"/>
            </a:endParaRPr>
          </a:p>
        </p:txBody>
      </p:sp>
      <p:pic>
        <p:nvPicPr>
          <p:cNvPr id="254" name="Google Shape;254;p26"/>
          <p:cNvPicPr preferRelativeResize="0"/>
          <p:nvPr/>
        </p:nvPicPr>
        <p:blipFill rotWithShape="1">
          <a:blip r:embed="rId3">
            <a:alphaModFix/>
          </a:blip>
          <a:srcRect/>
          <a:stretch/>
        </p:blipFill>
        <p:spPr>
          <a:xfrm>
            <a:off x="1090097" y="1234912"/>
            <a:ext cx="7561419" cy="5676114"/>
          </a:xfrm>
          <a:prstGeom prst="rect">
            <a:avLst/>
          </a:prstGeom>
          <a:noFill/>
          <a:ln>
            <a:noFill/>
          </a:ln>
        </p:spPr>
      </p:pic>
      <p:pic>
        <p:nvPicPr>
          <p:cNvPr id="255" name="Google Shape;255;p26" descr="The Chrysler Building"/>
          <p:cNvPicPr preferRelativeResize="0"/>
          <p:nvPr/>
        </p:nvPicPr>
        <p:blipFill rotWithShape="1">
          <a:blip r:embed="rId4">
            <a:alphaModFix/>
          </a:blip>
          <a:srcRect/>
          <a:stretch/>
        </p:blipFill>
        <p:spPr>
          <a:xfrm>
            <a:off x="9874577" y="1234911"/>
            <a:ext cx="7568153" cy="567611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Shape 259"/>
        <p:cNvGrpSpPr/>
        <p:nvPr/>
      </p:nvGrpSpPr>
      <p:grpSpPr>
        <a:xfrm>
          <a:off x="0" y="0"/>
          <a:ext cx="0" cy="0"/>
          <a:chOff x="0" y="0"/>
          <a:chExt cx="0" cy="0"/>
        </a:xfrm>
      </p:grpSpPr>
      <p:pic>
        <p:nvPicPr>
          <p:cNvPr id="260" name="Google Shape;260;p27"/>
          <p:cNvPicPr preferRelativeResize="0"/>
          <p:nvPr/>
        </p:nvPicPr>
        <p:blipFill rotWithShape="1">
          <a:blip r:embed="rId3">
            <a:alphaModFix/>
          </a:blip>
          <a:srcRect/>
          <a:stretch/>
        </p:blipFill>
        <p:spPr>
          <a:xfrm>
            <a:off x="0" y="0"/>
            <a:ext cx="18288000" cy="10287000"/>
          </a:xfrm>
          <a:prstGeom prst="rect">
            <a:avLst/>
          </a:prstGeom>
          <a:noFill/>
          <a:ln>
            <a:noFill/>
          </a:ln>
        </p:spPr>
      </p:pic>
      <p:sp>
        <p:nvSpPr>
          <p:cNvPr id="261" name="Google Shape;261;p27"/>
          <p:cNvSpPr txBox="1"/>
          <p:nvPr/>
        </p:nvSpPr>
        <p:spPr>
          <a:xfrm>
            <a:off x="800100" y="3162300"/>
            <a:ext cx="16687800" cy="4247317"/>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None/>
            </a:pPr>
            <a:r>
              <a:rPr lang="en-US" sz="5400">
                <a:solidFill>
                  <a:srgbClr val="FFB826"/>
                </a:solidFill>
                <a:latin typeface="Montserrat"/>
                <a:ea typeface="Montserrat"/>
                <a:cs typeface="Montserrat"/>
                <a:sym typeface="Montserrat"/>
              </a:rPr>
              <a:t>Something to remember: Art Deco draws inspiration from a wide range of cultures and historical periods. Even in New York City, its designs feature motifs and elements from across the globe.</a:t>
            </a:r>
            <a:endParaRPr sz="5000">
              <a:solidFill>
                <a:srgbClr val="FFB826"/>
              </a:solidFill>
              <a:latin typeface="Montserrat"/>
              <a:ea typeface="Montserrat"/>
              <a:cs typeface="Montserrat"/>
              <a:sym typeface="Montserrat"/>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grpSp>
        <p:nvGrpSpPr>
          <p:cNvPr id="267" name="Google Shape;267;p28"/>
          <p:cNvGrpSpPr/>
          <p:nvPr/>
        </p:nvGrpSpPr>
        <p:grpSpPr>
          <a:xfrm>
            <a:off x="959043" y="262131"/>
            <a:ext cx="6001315" cy="9714382"/>
            <a:chOff x="959043" y="262131"/>
            <a:chExt cx="6001315" cy="9714382"/>
          </a:xfrm>
        </p:grpSpPr>
        <p:pic>
          <p:nvPicPr>
            <p:cNvPr id="268" name="Google Shape;268;p28"/>
            <p:cNvPicPr preferRelativeResize="0"/>
            <p:nvPr/>
          </p:nvPicPr>
          <p:blipFill rotWithShape="1">
            <a:blip r:embed="rId3">
              <a:alphaModFix/>
            </a:blip>
            <a:srcRect/>
            <a:stretch/>
          </p:blipFill>
          <p:spPr>
            <a:xfrm>
              <a:off x="959043" y="262131"/>
              <a:ext cx="6001315" cy="9714382"/>
            </a:xfrm>
            <a:prstGeom prst="rect">
              <a:avLst/>
            </a:prstGeom>
            <a:noFill/>
            <a:ln>
              <a:noFill/>
            </a:ln>
          </p:spPr>
        </p:pic>
        <p:pic>
          <p:nvPicPr>
            <p:cNvPr id="269" name="Google Shape;269;p28"/>
            <p:cNvPicPr preferRelativeResize="0"/>
            <p:nvPr/>
          </p:nvPicPr>
          <p:blipFill rotWithShape="1">
            <a:blip r:embed="rId4">
              <a:alphaModFix/>
            </a:blip>
            <a:srcRect/>
            <a:stretch/>
          </p:blipFill>
          <p:spPr>
            <a:xfrm>
              <a:off x="1370161" y="1316065"/>
              <a:ext cx="5187486" cy="8034967"/>
            </a:xfrm>
            <a:prstGeom prst="rect">
              <a:avLst/>
            </a:prstGeom>
            <a:noFill/>
            <a:ln>
              <a:noFill/>
            </a:ln>
          </p:spPr>
        </p:pic>
      </p:grpSp>
      <p:sp>
        <p:nvSpPr>
          <p:cNvPr id="270" name="Google Shape;270;p28"/>
          <p:cNvSpPr txBox="1">
            <a:spLocks noGrp="1"/>
          </p:cNvSpPr>
          <p:nvPr>
            <p:ph type="body" idx="1"/>
          </p:nvPr>
        </p:nvSpPr>
        <p:spPr>
          <a:xfrm>
            <a:off x="7788109" y="1105402"/>
            <a:ext cx="9511665" cy="8027839"/>
          </a:xfrm>
          <a:prstGeom prst="rect">
            <a:avLst/>
          </a:prstGeom>
          <a:noFill/>
          <a:ln>
            <a:noFill/>
          </a:ln>
        </p:spPr>
        <p:txBody>
          <a:bodyPr spcFirstLastPara="1" wrap="square" lIns="0" tIns="12700" rIns="0" bIns="0" anchor="t" anchorCtr="0">
            <a:spAutoFit/>
          </a:bodyPr>
          <a:lstStyle/>
          <a:p>
            <a:pPr marL="38100" lvl="0" indent="0" algn="l" rtl="0">
              <a:spcBef>
                <a:spcPts val="0"/>
              </a:spcBef>
              <a:spcAft>
                <a:spcPts val="0"/>
              </a:spcAft>
              <a:buNone/>
            </a:pPr>
            <a:r>
              <a:rPr lang="en-US" sz="4000">
                <a:solidFill>
                  <a:srgbClr val="FFB826"/>
                </a:solidFill>
                <a:latin typeface="Montserrat"/>
                <a:ea typeface="Montserrat"/>
                <a:cs typeface="Montserrat"/>
                <a:sym typeface="Montserrat"/>
              </a:rPr>
              <a:t>African tribal patterns</a:t>
            </a:r>
            <a:endParaRPr sz="4000">
              <a:solidFill>
                <a:srgbClr val="FFB826"/>
              </a:solidFill>
              <a:latin typeface="Montserrat"/>
              <a:ea typeface="Montserrat"/>
              <a:cs typeface="Montserrat"/>
              <a:sym typeface="Montserrat"/>
            </a:endParaRPr>
          </a:p>
          <a:p>
            <a:pPr marL="38100" lvl="0" indent="0" algn="l" rtl="0">
              <a:spcBef>
                <a:spcPts val="100"/>
              </a:spcBef>
              <a:spcAft>
                <a:spcPts val="0"/>
              </a:spcAft>
              <a:buNone/>
            </a:pPr>
            <a:endParaRPr sz="4000">
              <a:solidFill>
                <a:srgbClr val="FFB826"/>
              </a:solidFill>
              <a:latin typeface="Montserrat"/>
              <a:ea typeface="Montserrat"/>
              <a:cs typeface="Montserrat"/>
              <a:sym typeface="Montserrat"/>
            </a:endParaRPr>
          </a:p>
          <a:p>
            <a:pPr marL="38100" lvl="0" indent="0" algn="l" rtl="0">
              <a:spcBef>
                <a:spcPts val="40"/>
              </a:spcBef>
              <a:spcAft>
                <a:spcPts val="0"/>
              </a:spcAft>
              <a:buNone/>
            </a:pPr>
            <a:r>
              <a:rPr lang="en-US" sz="4000">
                <a:solidFill>
                  <a:srgbClr val="FFB826"/>
                </a:solidFill>
                <a:latin typeface="Montserrat"/>
                <a:ea typeface="Montserrat"/>
                <a:cs typeface="Montserrat"/>
                <a:sym typeface="Montserrat"/>
              </a:rPr>
              <a:t>Ancient Egyptian art</a:t>
            </a:r>
            <a:endParaRPr sz="4000">
              <a:solidFill>
                <a:srgbClr val="FFB826"/>
              </a:solidFill>
              <a:latin typeface="Montserrat"/>
              <a:ea typeface="Montserrat"/>
              <a:cs typeface="Montserrat"/>
              <a:sym typeface="Montserrat"/>
            </a:endParaRPr>
          </a:p>
          <a:p>
            <a:pPr marL="38100" lvl="0" indent="0" algn="l" rtl="0">
              <a:spcBef>
                <a:spcPts val="40"/>
              </a:spcBef>
              <a:spcAft>
                <a:spcPts val="0"/>
              </a:spcAft>
              <a:buNone/>
            </a:pPr>
            <a:endParaRPr sz="4000">
              <a:solidFill>
                <a:srgbClr val="FFB826"/>
              </a:solidFill>
              <a:latin typeface="Montserrat"/>
              <a:ea typeface="Montserrat"/>
              <a:cs typeface="Montserrat"/>
              <a:sym typeface="Montserrat"/>
            </a:endParaRPr>
          </a:p>
          <a:p>
            <a:pPr marL="38100" lvl="0" indent="0" algn="l" rtl="0">
              <a:spcBef>
                <a:spcPts val="40"/>
              </a:spcBef>
              <a:spcAft>
                <a:spcPts val="0"/>
              </a:spcAft>
              <a:buNone/>
            </a:pPr>
            <a:r>
              <a:rPr lang="en-US" sz="4000">
                <a:solidFill>
                  <a:srgbClr val="FFB826"/>
                </a:solidFill>
                <a:latin typeface="Montserrat"/>
                <a:ea typeface="Montserrat"/>
                <a:cs typeface="Montserrat"/>
                <a:sym typeface="Montserrat"/>
              </a:rPr>
              <a:t>Asian motifs</a:t>
            </a:r>
            <a:endParaRPr sz="4000">
              <a:solidFill>
                <a:srgbClr val="FFB826"/>
              </a:solidFill>
              <a:latin typeface="Montserrat"/>
              <a:ea typeface="Montserrat"/>
              <a:cs typeface="Montserrat"/>
              <a:sym typeface="Montserrat"/>
            </a:endParaRPr>
          </a:p>
          <a:p>
            <a:pPr marL="38100" lvl="0" indent="0" algn="l" rtl="0">
              <a:spcBef>
                <a:spcPts val="40"/>
              </a:spcBef>
              <a:spcAft>
                <a:spcPts val="0"/>
              </a:spcAft>
              <a:buNone/>
            </a:pPr>
            <a:endParaRPr sz="4000">
              <a:solidFill>
                <a:srgbClr val="FFB826"/>
              </a:solidFill>
              <a:latin typeface="Montserrat"/>
              <a:ea typeface="Montserrat"/>
              <a:cs typeface="Montserrat"/>
              <a:sym typeface="Montserrat"/>
            </a:endParaRPr>
          </a:p>
          <a:p>
            <a:pPr marL="38100" lvl="0" indent="0" algn="l" rtl="0">
              <a:spcBef>
                <a:spcPts val="40"/>
              </a:spcBef>
              <a:spcAft>
                <a:spcPts val="0"/>
              </a:spcAft>
              <a:buNone/>
            </a:pPr>
            <a:r>
              <a:rPr lang="en-US" sz="4000">
                <a:solidFill>
                  <a:srgbClr val="FFB826"/>
                </a:solidFill>
                <a:latin typeface="Montserrat"/>
                <a:ea typeface="Montserrat"/>
                <a:cs typeface="Montserrat"/>
                <a:sym typeface="Montserrat"/>
              </a:rPr>
              <a:t>Ancient Greek and Roman design</a:t>
            </a:r>
            <a:endParaRPr sz="4000">
              <a:solidFill>
                <a:srgbClr val="FFB826"/>
              </a:solidFill>
              <a:latin typeface="Montserrat"/>
              <a:ea typeface="Montserrat"/>
              <a:cs typeface="Montserrat"/>
              <a:sym typeface="Montserrat"/>
            </a:endParaRPr>
          </a:p>
          <a:p>
            <a:pPr marL="38100" lvl="0" indent="0" algn="l" rtl="0">
              <a:spcBef>
                <a:spcPts val="40"/>
              </a:spcBef>
              <a:spcAft>
                <a:spcPts val="0"/>
              </a:spcAft>
              <a:buNone/>
            </a:pPr>
            <a:endParaRPr sz="4000">
              <a:solidFill>
                <a:srgbClr val="FFB826"/>
              </a:solidFill>
              <a:latin typeface="Montserrat"/>
              <a:ea typeface="Montserrat"/>
              <a:cs typeface="Montserrat"/>
              <a:sym typeface="Montserrat"/>
            </a:endParaRPr>
          </a:p>
          <a:p>
            <a:pPr marL="38100" lvl="0" indent="0" algn="l" rtl="0">
              <a:spcBef>
                <a:spcPts val="40"/>
              </a:spcBef>
              <a:spcAft>
                <a:spcPts val="0"/>
              </a:spcAft>
              <a:buNone/>
            </a:pPr>
            <a:r>
              <a:rPr lang="en-US" sz="4000">
                <a:solidFill>
                  <a:srgbClr val="FFB826"/>
                </a:solidFill>
                <a:latin typeface="Montserrat"/>
                <a:ea typeface="Montserrat"/>
                <a:cs typeface="Montserrat"/>
                <a:sym typeface="Montserrat"/>
              </a:rPr>
              <a:t>Mayan and Aztec forms</a:t>
            </a:r>
            <a:endParaRPr sz="4000">
              <a:solidFill>
                <a:srgbClr val="FFB826"/>
              </a:solidFill>
              <a:latin typeface="Montserrat"/>
              <a:ea typeface="Montserrat"/>
              <a:cs typeface="Montserrat"/>
              <a:sym typeface="Montserrat"/>
            </a:endParaRPr>
          </a:p>
          <a:p>
            <a:pPr marL="38100" lvl="0" indent="0" algn="l" rtl="0">
              <a:spcBef>
                <a:spcPts val="40"/>
              </a:spcBef>
              <a:spcAft>
                <a:spcPts val="0"/>
              </a:spcAft>
              <a:buNone/>
            </a:pPr>
            <a:endParaRPr sz="4000">
              <a:solidFill>
                <a:srgbClr val="FFB826"/>
              </a:solidFill>
              <a:latin typeface="Montserrat"/>
              <a:ea typeface="Montserrat"/>
              <a:cs typeface="Montserrat"/>
              <a:sym typeface="Montserrat"/>
            </a:endParaRPr>
          </a:p>
          <a:p>
            <a:pPr marL="38100" marR="175895" lvl="0" indent="0" algn="l" rtl="0">
              <a:spcBef>
                <a:spcPts val="0"/>
              </a:spcBef>
              <a:spcAft>
                <a:spcPts val="0"/>
              </a:spcAft>
              <a:buNone/>
            </a:pPr>
            <a:r>
              <a:rPr lang="en-US" sz="4000">
                <a:solidFill>
                  <a:srgbClr val="FFB826"/>
                </a:solidFill>
                <a:latin typeface="Montserrat"/>
                <a:ea typeface="Montserrat"/>
                <a:cs typeface="Montserrat"/>
                <a:sym typeface="Montserrat"/>
              </a:rPr>
              <a:t>Avant-garde art (new, unusual, or experimental art from the early 20</a:t>
            </a:r>
            <a:r>
              <a:rPr lang="en-US" sz="4000" baseline="30000">
                <a:solidFill>
                  <a:srgbClr val="FFB826"/>
                </a:solidFill>
                <a:latin typeface="Montserrat"/>
                <a:ea typeface="Montserrat"/>
                <a:cs typeface="Montserrat"/>
                <a:sym typeface="Montserrat"/>
              </a:rPr>
              <a:t>th </a:t>
            </a:r>
            <a:r>
              <a:rPr lang="en-US" sz="4000">
                <a:solidFill>
                  <a:srgbClr val="FFB826"/>
                </a:solidFill>
                <a:latin typeface="Montserrat"/>
                <a:ea typeface="Montserrat"/>
                <a:cs typeface="Montserrat"/>
                <a:sym typeface="Montserrat"/>
              </a:rPr>
              <a:t>Century)</a:t>
            </a:r>
            <a:endParaRPr sz="4000">
              <a:solidFill>
                <a:srgbClr val="FFB826"/>
              </a:solidFill>
              <a:latin typeface="Montserrat"/>
              <a:ea typeface="Montserrat"/>
              <a:cs typeface="Montserrat"/>
              <a:sym typeface="Montserrat"/>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grpSp>
        <p:nvGrpSpPr>
          <p:cNvPr id="275" name="Google Shape;275;p29"/>
          <p:cNvGrpSpPr/>
          <p:nvPr/>
        </p:nvGrpSpPr>
        <p:grpSpPr>
          <a:xfrm>
            <a:off x="9290649" y="2227239"/>
            <a:ext cx="8404581" cy="7523294"/>
            <a:chOff x="9290649" y="2227239"/>
            <a:chExt cx="8404581" cy="7523294"/>
          </a:xfrm>
        </p:grpSpPr>
        <p:pic>
          <p:nvPicPr>
            <p:cNvPr id="276" name="Google Shape;276;p29"/>
            <p:cNvPicPr preferRelativeResize="0"/>
            <p:nvPr/>
          </p:nvPicPr>
          <p:blipFill rotWithShape="1">
            <a:blip r:embed="rId3">
              <a:alphaModFix/>
            </a:blip>
            <a:srcRect/>
            <a:stretch/>
          </p:blipFill>
          <p:spPr>
            <a:xfrm>
              <a:off x="9290649" y="2227239"/>
              <a:ext cx="8404581" cy="7523294"/>
            </a:xfrm>
            <a:prstGeom prst="rect">
              <a:avLst/>
            </a:prstGeom>
            <a:noFill/>
            <a:ln>
              <a:noFill/>
            </a:ln>
          </p:spPr>
        </p:pic>
        <p:pic>
          <p:nvPicPr>
            <p:cNvPr id="277" name="Google Shape;277;p29"/>
            <p:cNvPicPr preferRelativeResize="0"/>
            <p:nvPr/>
          </p:nvPicPr>
          <p:blipFill rotWithShape="1">
            <a:blip r:embed="rId4">
              <a:alphaModFix/>
            </a:blip>
            <a:srcRect/>
            <a:stretch/>
          </p:blipFill>
          <p:spPr>
            <a:xfrm>
              <a:off x="9949109" y="3048448"/>
              <a:ext cx="7087659" cy="4930985"/>
            </a:xfrm>
            <a:prstGeom prst="rect">
              <a:avLst/>
            </a:prstGeom>
            <a:noFill/>
            <a:ln>
              <a:noFill/>
            </a:ln>
          </p:spPr>
        </p:pic>
      </p:grpSp>
      <p:sp>
        <p:nvSpPr>
          <p:cNvPr id="278" name="Google Shape;278;p29"/>
          <p:cNvSpPr txBox="1">
            <a:spLocks noGrp="1"/>
          </p:cNvSpPr>
          <p:nvPr>
            <p:ph type="title"/>
          </p:nvPr>
        </p:nvSpPr>
        <p:spPr>
          <a:xfrm>
            <a:off x="6393780" y="433527"/>
            <a:ext cx="5500440" cy="843821"/>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sz="5400">
                <a:solidFill>
                  <a:srgbClr val="FFB826"/>
                </a:solidFill>
                <a:latin typeface="Montserrat"/>
                <a:ea typeface="Montserrat"/>
                <a:cs typeface="Montserrat"/>
                <a:sym typeface="Montserrat"/>
              </a:rPr>
              <a:t>African Designs</a:t>
            </a:r>
            <a:endParaRPr sz="5400">
              <a:solidFill>
                <a:srgbClr val="FFB826"/>
              </a:solidFill>
              <a:latin typeface="Montserrat"/>
              <a:ea typeface="Montserrat"/>
              <a:cs typeface="Montserrat"/>
              <a:sym typeface="Montserrat"/>
            </a:endParaRPr>
          </a:p>
        </p:txBody>
      </p:sp>
      <p:sp>
        <p:nvSpPr>
          <p:cNvPr id="279" name="Google Shape;279;p29"/>
          <p:cNvSpPr txBox="1"/>
          <p:nvPr/>
        </p:nvSpPr>
        <p:spPr>
          <a:xfrm>
            <a:off x="1676400" y="8324122"/>
            <a:ext cx="6446895" cy="469937"/>
          </a:xfrm>
          <a:prstGeom prst="rect">
            <a:avLst/>
          </a:prstGeom>
          <a:noFill/>
          <a:ln>
            <a:noFill/>
          </a:ln>
        </p:spPr>
        <p:txBody>
          <a:bodyPr spcFirstLastPara="1" wrap="square" lIns="0" tIns="12700" rIns="0" bIns="0" anchor="t" anchorCtr="0">
            <a:spAutoFit/>
          </a:bodyPr>
          <a:lstStyle/>
          <a:p>
            <a:pPr marL="1390015" marR="5080" lvl="0" indent="-1377950" algn="l" rtl="0">
              <a:lnSpc>
                <a:spcPct val="113799"/>
              </a:lnSpc>
              <a:spcBef>
                <a:spcPts val="0"/>
              </a:spcBef>
              <a:spcAft>
                <a:spcPts val="0"/>
              </a:spcAft>
              <a:buNone/>
            </a:pPr>
            <a:r>
              <a:rPr lang="en-US" sz="2800">
                <a:solidFill>
                  <a:srgbClr val="FFB826"/>
                </a:solidFill>
                <a:latin typeface="Montserrat"/>
                <a:ea typeface="Montserrat"/>
                <a:cs typeface="Montserrat"/>
                <a:sym typeface="Montserrat"/>
              </a:rPr>
              <a:t>Manjak fabric, woven in Senegal</a:t>
            </a:r>
            <a:endParaRPr sz="2800">
              <a:solidFill>
                <a:srgbClr val="FFB826"/>
              </a:solidFill>
              <a:latin typeface="Montserrat"/>
              <a:ea typeface="Montserrat"/>
              <a:cs typeface="Montserrat"/>
              <a:sym typeface="Montserrat"/>
            </a:endParaRPr>
          </a:p>
        </p:txBody>
      </p:sp>
      <p:sp>
        <p:nvSpPr>
          <p:cNvPr id="280" name="Google Shape;280;p29"/>
          <p:cNvSpPr txBox="1"/>
          <p:nvPr/>
        </p:nvSpPr>
        <p:spPr>
          <a:xfrm>
            <a:off x="10758310" y="8356931"/>
            <a:ext cx="5469255" cy="443711"/>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sz="2800">
                <a:solidFill>
                  <a:srgbClr val="FFC000"/>
                </a:solidFill>
                <a:latin typeface="Montserrat"/>
                <a:ea typeface="Montserrat"/>
                <a:cs typeface="Montserrat"/>
                <a:sym typeface="Montserrat"/>
              </a:rPr>
              <a:t>McGraw Hill Building entrance</a:t>
            </a:r>
            <a:endParaRPr sz="2800">
              <a:solidFill>
                <a:srgbClr val="FFC000"/>
              </a:solidFill>
              <a:latin typeface="Montserrat"/>
              <a:ea typeface="Montserrat"/>
              <a:cs typeface="Montserrat"/>
              <a:sym typeface="Montserrat"/>
            </a:endParaRPr>
          </a:p>
        </p:txBody>
      </p:sp>
      <p:grpSp>
        <p:nvGrpSpPr>
          <p:cNvPr id="281" name="Google Shape;281;p29"/>
          <p:cNvGrpSpPr/>
          <p:nvPr/>
        </p:nvGrpSpPr>
        <p:grpSpPr>
          <a:xfrm>
            <a:off x="668692" y="2234428"/>
            <a:ext cx="7871458" cy="7444972"/>
            <a:chOff x="668692" y="2234428"/>
            <a:chExt cx="7871458" cy="7444972"/>
          </a:xfrm>
        </p:grpSpPr>
        <p:pic>
          <p:nvPicPr>
            <p:cNvPr id="282" name="Google Shape;282;p29"/>
            <p:cNvPicPr preferRelativeResize="0"/>
            <p:nvPr/>
          </p:nvPicPr>
          <p:blipFill rotWithShape="1">
            <a:blip r:embed="rId3">
              <a:alphaModFix/>
            </a:blip>
            <a:srcRect/>
            <a:stretch/>
          </p:blipFill>
          <p:spPr>
            <a:xfrm>
              <a:off x="668692" y="2234428"/>
              <a:ext cx="7871458" cy="7444972"/>
            </a:xfrm>
            <a:prstGeom prst="rect">
              <a:avLst/>
            </a:prstGeom>
            <a:noFill/>
            <a:ln>
              <a:noFill/>
            </a:ln>
          </p:spPr>
        </p:pic>
        <p:pic>
          <p:nvPicPr>
            <p:cNvPr id="283" name="Google Shape;283;p29"/>
            <p:cNvPicPr preferRelativeResize="0"/>
            <p:nvPr/>
          </p:nvPicPr>
          <p:blipFill rotWithShape="1">
            <a:blip r:embed="rId5">
              <a:alphaModFix/>
            </a:blip>
            <a:srcRect/>
            <a:stretch/>
          </p:blipFill>
          <p:spPr>
            <a:xfrm>
              <a:off x="1106694" y="3048448"/>
              <a:ext cx="6807825" cy="5105869"/>
            </a:xfrm>
            <a:prstGeom prst="rect">
              <a:avLst/>
            </a:prstGeom>
            <a:noFill/>
            <a:ln>
              <a:noFill/>
            </a:ln>
          </p:spPr>
        </p:pic>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pic>
        <p:nvPicPr>
          <p:cNvPr id="70" name="Google Shape;70;p3"/>
          <p:cNvPicPr preferRelativeResize="0"/>
          <p:nvPr/>
        </p:nvPicPr>
        <p:blipFill rotWithShape="1">
          <a:blip r:embed="rId3">
            <a:alphaModFix/>
          </a:blip>
          <a:srcRect/>
          <a:stretch/>
        </p:blipFill>
        <p:spPr>
          <a:xfrm>
            <a:off x="3295650" y="2171700"/>
            <a:ext cx="11696700" cy="7268983"/>
          </a:xfrm>
          <a:prstGeom prst="rect">
            <a:avLst/>
          </a:prstGeom>
          <a:noFill/>
          <a:ln>
            <a:noFill/>
          </a:ln>
        </p:spPr>
      </p:pic>
      <p:sp>
        <p:nvSpPr>
          <p:cNvPr id="71" name="Google Shape;71;p3"/>
          <p:cNvSpPr txBox="1"/>
          <p:nvPr/>
        </p:nvSpPr>
        <p:spPr>
          <a:xfrm>
            <a:off x="0" y="449640"/>
            <a:ext cx="18288000" cy="1569660"/>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None/>
            </a:pPr>
            <a:r>
              <a:rPr lang="en-US" sz="4800">
                <a:solidFill>
                  <a:srgbClr val="FFB826"/>
                </a:solidFill>
                <a:latin typeface="Montserrat"/>
                <a:ea typeface="Montserrat"/>
                <a:cs typeface="Montserrat"/>
                <a:sym typeface="Montserrat"/>
              </a:rPr>
              <a:t>You’ve likely encountered Art Deco before - without even realizing it!</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pic>
        <p:nvPicPr>
          <p:cNvPr id="289" name="Google Shape;289;p30"/>
          <p:cNvPicPr preferRelativeResize="0"/>
          <p:nvPr/>
        </p:nvPicPr>
        <p:blipFill rotWithShape="1">
          <a:blip r:embed="rId3">
            <a:alphaModFix/>
          </a:blip>
          <a:srcRect/>
          <a:stretch/>
        </p:blipFill>
        <p:spPr>
          <a:xfrm>
            <a:off x="12343568" y="459698"/>
            <a:ext cx="4879011" cy="9367598"/>
          </a:xfrm>
          <a:prstGeom prst="rect">
            <a:avLst/>
          </a:prstGeom>
          <a:noFill/>
          <a:ln>
            <a:noFill/>
          </a:ln>
        </p:spPr>
      </p:pic>
      <p:sp>
        <p:nvSpPr>
          <p:cNvPr id="290" name="Google Shape;290;p30"/>
          <p:cNvSpPr txBox="1">
            <a:spLocks noGrp="1"/>
          </p:cNvSpPr>
          <p:nvPr>
            <p:ph type="title"/>
          </p:nvPr>
        </p:nvSpPr>
        <p:spPr>
          <a:xfrm>
            <a:off x="1296604" y="315522"/>
            <a:ext cx="8260715" cy="843821"/>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sz="5400">
                <a:latin typeface="Montserrat"/>
                <a:ea typeface="Montserrat"/>
                <a:cs typeface="Montserrat"/>
                <a:sym typeface="Montserrat"/>
              </a:rPr>
              <a:t>Ancient Egyptian Art</a:t>
            </a:r>
            <a:endParaRPr sz="5400">
              <a:latin typeface="Montserrat"/>
              <a:ea typeface="Montserrat"/>
              <a:cs typeface="Montserrat"/>
              <a:sym typeface="Montserrat"/>
            </a:endParaRPr>
          </a:p>
        </p:txBody>
      </p:sp>
      <p:pic>
        <p:nvPicPr>
          <p:cNvPr id="291" name="Google Shape;291;p30"/>
          <p:cNvPicPr preferRelativeResize="0"/>
          <p:nvPr/>
        </p:nvPicPr>
        <p:blipFill rotWithShape="1">
          <a:blip r:embed="rId3">
            <a:alphaModFix/>
          </a:blip>
          <a:srcRect/>
          <a:stretch/>
        </p:blipFill>
        <p:spPr>
          <a:xfrm>
            <a:off x="2384360" y="1409700"/>
            <a:ext cx="7172959" cy="8432006"/>
          </a:xfrm>
          <a:prstGeom prst="rect">
            <a:avLst/>
          </a:prstGeom>
          <a:noFill/>
          <a:ln>
            <a:noFill/>
          </a:ln>
        </p:spPr>
      </p:pic>
      <p:sp>
        <p:nvSpPr>
          <p:cNvPr id="292" name="Google Shape;292;p30"/>
          <p:cNvSpPr txBox="1"/>
          <p:nvPr/>
        </p:nvSpPr>
        <p:spPr>
          <a:xfrm>
            <a:off x="3213669" y="8724900"/>
            <a:ext cx="5514340" cy="443711"/>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sz="2800">
                <a:solidFill>
                  <a:srgbClr val="FFB826"/>
                </a:solidFill>
                <a:latin typeface="Montserrat"/>
                <a:ea typeface="Montserrat"/>
                <a:cs typeface="Montserrat"/>
                <a:sym typeface="Montserrat"/>
              </a:rPr>
              <a:t>Papyrus marsh, New Kingdom</a:t>
            </a:r>
            <a:endParaRPr sz="2800">
              <a:solidFill>
                <a:srgbClr val="FFB826"/>
              </a:solidFill>
              <a:latin typeface="Montserrat"/>
              <a:ea typeface="Montserrat"/>
              <a:cs typeface="Montserrat"/>
              <a:sym typeface="Montserrat"/>
            </a:endParaRPr>
          </a:p>
        </p:txBody>
      </p:sp>
      <p:sp>
        <p:nvSpPr>
          <p:cNvPr id="293" name="Google Shape;293;p30"/>
          <p:cNvSpPr txBox="1"/>
          <p:nvPr/>
        </p:nvSpPr>
        <p:spPr>
          <a:xfrm>
            <a:off x="13234308" y="7858792"/>
            <a:ext cx="3097530" cy="971613"/>
          </a:xfrm>
          <a:prstGeom prst="rect">
            <a:avLst/>
          </a:prstGeom>
          <a:noFill/>
          <a:ln>
            <a:noFill/>
          </a:ln>
        </p:spPr>
        <p:txBody>
          <a:bodyPr spcFirstLastPara="1" wrap="square" lIns="0" tIns="12700" rIns="0" bIns="0" anchor="t" anchorCtr="0">
            <a:spAutoFit/>
          </a:bodyPr>
          <a:lstStyle/>
          <a:p>
            <a:pPr marL="825500" marR="5080" lvl="0" indent="-813435" algn="l" rtl="0">
              <a:lnSpc>
                <a:spcPct val="113799"/>
              </a:lnSpc>
              <a:spcBef>
                <a:spcPts val="0"/>
              </a:spcBef>
              <a:spcAft>
                <a:spcPts val="0"/>
              </a:spcAft>
              <a:buNone/>
            </a:pPr>
            <a:r>
              <a:rPr lang="en-US" sz="2800">
                <a:solidFill>
                  <a:srgbClr val="FFC000"/>
                </a:solidFill>
                <a:latin typeface="Montserrat"/>
                <a:ea typeface="Montserrat"/>
                <a:cs typeface="Montserrat"/>
                <a:sym typeface="Montserrat"/>
              </a:rPr>
              <a:t>Chrysler Building elevator</a:t>
            </a:r>
            <a:endParaRPr sz="2800">
              <a:solidFill>
                <a:srgbClr val="FFC000"/>
              </a:solidFill>
              <a:latin typeface="Montserrat"/>
              <a:ea typeface="Montserrat"/>
              <a:cs typeface="Montserrat"/>
              <a:sym typeface="Montserrat"/>
            </a:endParaRPr>
          </a:p>
        </p:txBody>
      </p:sp>
      <p:pic>
        <p:nvPicPr>
          <p:cNvPr id="294" name="Google Shape;294;p30"/>
          <p:cNvPicPr preferRelativeResize="0"/>
          <p:nvPr/>
        </p:nvPicPr>
        <p:blipFill rotWithShape="1">
          <a:blip r:embed="rId4">
            <a:alphaModFix/>
          </a:blip>
          <a:srcRect/>
          <a:stretch/>
        </p:blipFill>
        <p:spPr>
          <a:xfrm>
            <a:off x="12861087" y="1395291"/>
            <a:ext cx="3747663" cy="6247711"/>
          </a:xfrm>
          <a:prstGeom prst="rect">
            <a:avLst/>
          </a:prstGeom>
          <a:noFill/>
          <a:ln>
            <a:noFill/>
          </a:ln>
        </p:spPr>
      </p:pic>
      <p:pic>
        <p:nvPicPr>
          <p:cNvPr id="295" name="Google Shape;295;p30"/>
          <p:cNvPicPr preferRelativeResize="0"/>
          <p:nvPr/>
        </p:nvPicPr>
        <p:blipFill rotWithShape="1">
          <a:blip r:embed="rId5">
            <a:alphaModFix/>
          </a:blip>
          <a:srcRect/>
          <a:stretch/>
        </p:blipFill>
        <p:spPr>
          <a:xfrm>
            <a:off x="3129279" y="2247900"/>
            <a:ext cx="5683120" cy="647648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grpSp>
        <p:nvGrpSpPr>
          <p:cNvPr id="301" name="Google Shape;301;p31"/>
          <p:cNvGrpSpPr/>
          <p:nvPr/>
        </p:nvGrpSpPr>
        <p:grpSpPr>
          <a:xfrm>
            <a:off x="10891698" y="301924"/>
            <a:ext cx="6723440" cy="9652957"/>
            <a:chOff x="10891698" y="301924"/>
            <a:chExt cx="6723440" cy="9652957"/>
          </a:xfrm>
        </p:grpSpPr>
        <p:pic>
          <p:nvPicPr>
            <p:cNvPr id="302" name="Google Shape;302;p31"/>
            <p:cNvPicPr preferRelativeResize="0"/>
            <p:nvPr/>
          </p:nvPicPr>
          <p:blipFill rotWithShape="1">
            <a:blip r:embed="rId3">
              <a:alphaModFix/>
            </a:blip>
            <a:srcRect/>
            <a:stretch/>
          </p:blipFill>
          <p:spPr>
            <a:xfrm>
              <a:off x="10891698" y="301924"/>
              <a:ext cx="6723440" cy="9652957"/>
            </a:xfrm>
            <a:prstGeom prst="rect">
              <a:avLst/>
            </a:prstGeom>
            <a:noFill/>
            <a:ln>
              <a:noFill/>
            </a:ln>
          </p:spPr>
        </p:pic>
        <p:pic>
          <p:nvPicPr>
            <p:cNvPr id="303" name="Google Shape;303;p31"/>
            <p:cNvPicPr preferRelativeResize="0"/>
            <p:nvPr/>
          </p:nvPicPr>
          <p:blipFill rotWithShape="1">
            <a:blip r:embed="rId4">
              <a:alphaModFix/>
            </a:blip>
            <a:srcRect/>
            <a:stretch/>
          </p:blipFill>
          <p:spPr>
            <a:xfrm>
              <a:off x="11483179" y="1129986"/>
              <a:ext cx="5540477" cy="8027026"/>
            </a:xfrm>
            <a:prstGeom prst="rect">
              <a:avLst/>
            </a:prstGeom>
            <a:noFill/>
            <a:ln>
              <a:noFill/>
            </a:ln>
          </p:spPr>
        </p:pic>
      </p:grpSp>
      <p:sp>
        <p:nvSpPr>
          <p:cNvPr id="304" name="Google Shape;304;p31"/>
          <p:cNvSpPr txBox="1">
            <a:spLocks noGrp="1"/>
          </p:cNvSpPr>
          <p:nvPr>
            <p:ph type="title"/>
          </p:nvPr>
        </p:nvSpPr>
        <p:spPr>
          <a:xfrm>
            <a:off x="1986783" y="1235951"/>
            <a:ext cx="6011636" cy="843821"/>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sz="5400">
                <a:solidFill>
                  <a:srgbClr val="FFB826"/>
                </a:solidFill>
                <a:latin typeface="Montserrat"/>
                <a:ea typeface="Montserrat"/>
                <a:cs typeface="Montserrat"/>
                <a:sym typeface="Montserrat"/>
              </a:rPr>
              <a:t>Avant-Garde Art</a:t>
            </a:r>
            <a:endParaRPr sz="5400">
              <a:solidFill>
                <a:srgbClr val="FFB826"/>
              </a:solidFill>
              <a:latin typeface="Montserrat"/>
              <a:ea typeface="Montserrat"/>
              <a:cs typeface="Montserrat"/>
              <a:sym typeface="Montserrat"/>
            </a:endParaRPr>
          </a:p>
        </p:txBody>
      </p:sp>
      <p:sp>
        <p:nvSpPr>
          <p:cNvPr id="305" name="Google Shape;305;p31"/>
          <p:cNvSpPr txBox="1"/>
          <p:nvPr/>
        </p:nvSpPr>
        <p:spPr>
          <a:xfrm>
            <a:off x="1986783" y="3086100"/>
            <a:ext cx="8229600" cy="3703514"/>
          </a:xfrm>
          <a:prstGeom prst="rect">
            <a:avLst/>
          </a:prstGeom>
          <a:noFill/>
          <a:ln>
            <a:noFill/>
          </a:ln>
        </p:spPr>
        <p:txBody>
          <a:bodyPr spcFirstLastPara="1" wrap="square" lIns="0" tIns="7600" rIns="0" bIns="0" anchor="t" anchorCtr="0">
            <a:spAutoFit/>
          </a:bodyPr>
          <a:lstStyle/>
          <a:p>
            <a:pPr marL="12700" marR="5080" lvl="0" indent="0" algn="l" rtl="0">
              <a:lnSpc>
                <a:spcPct val="100699"/>
              </a:lnSpc>
              <a:spcBef>
                <a:spcPts val="0"/>
              </a:spcBef>
              <a:spcAft>
                <a:spcPts val="0"/>
              </a:spcAft>
              <a:buNone/>
            </a:pPr>
            <a:r>
              <a:rPr lang="en-US" sz="4800">
                <a:solidFill>
                  <a:srgbClr val="FFB826"/>
                </a:solidFill>
                <a:latin typeface="Montserrat"/>
                <a:ea typeface="Montserrat"/>
                <a:cs typeface="Montserrat"/>
                <a:sym typeface="Montserrat"/>
              </a:rPr>
              <a:t>This is the Atlas sculpture at Rockefeller Center. Many Art Deco buildings were decorated with murals and sculptures</a:t>
            </a:r>
            <a:endParaRPr sz="4800">
              <a:solidFill>
                <a:srgbClr val="FFB826"/>
              </a:solidFill>
              <a:latin typeface="Montserrat"/>
              <a:ea typeface="Montserrat"/>
              <a:cs typeface="Montserrat"/>
              <a:sym typeface="Montserrat"/>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Shape 309"/>
        <p:cNvGrpSpPr/>
        <p:nvPr/>
      </p:nvGrpSpPr>
      <p:grpSpPr>
        <a:xfrm>
          <a:off x="0" y="0"/>
          <a:ext cx="0" cy="0"/>
          <a:chOff x="0" y="0"/>
          <a:chExt cx="0" cy="0"/>
        </a:xfrm>
      </p:grpSpPr>
      <p:pic>
        <p:nvPicPr>
          <p:cNvPr id="310" name="Google Shape;310;p32"/>
          <p:cNvPicPr preferRelativeResize="0"/>
          <p:nvPr/>
        </p:nvPicPr>
        <p:blipFill rotWithShape="1">
          <a:blip r:embed="rId3">
            <a:alphaModFix/>
          </a:blip>
          <a:srcRect/>
          <a:stretch/>
        </p:blipFill>
        <p:spPr>
          <a:xfrm>
            <a:off x="0" y="0"/>
            <a:ext cx="18288000" cy="10287000"/>
          </a:xfrm>
          <a:prstGeom prst="rect">
            <a:avLst/>
          </a:prstGeom>
          <a:noFill/>
          <a:ln>
            <a:noFill/>
          </a:ln>
        </p:spPr>
      </p:pic>
      <p:sp>
        <p:nvSpPr>
          <p:cNvPr id="311" name="Google Shape;311;p32"/>
          <p:cNvSpPr txBox="1"/>
          <p:nvPr/>
        </p:nvSpPr>
        <p:spPr>
          <a:xfrm>
            <a:off x="800100" y="1866900"/>
            <a:ext cx="16687800" cy="6740307"/>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None/>
            </a:pPr>
            <a:r>
              <a:rPr lang="en-US" sz="5400">
                <a:solidFill>
                  <a:srgbClr val="FFB826"/>
                </a:solidFill>
                <a:latin typeface="Montserrat"/>
                <a:ea typeface="Montserrat"/>
                <a:cs typeface="Montserrat"/>
                <a:sym typeface="Montserrat"/>
              </a:rPr>
              <a:t>The Art Deco style also shaped the world of photography, influencing everything from portrait backdrops and studio architecture to the sleek, geometric composition of images. Photographers embraced bold lines, dramatic lighting, and stylized poses, echoing the movement’s emphasis on glamour, modernity, and innovation.</a:t>
            </a:r>
            <a:endParaRPr sz="5000">
              <a:solidFill>
                <a:srgbClr val="FFB826"/>
              </a:solidFill>
              <a:latin typeface="Montserrat"/>
              <a:ea typeface="Montserrat"/>
              <a:cs typeface="Montserrat"/>
              <a:sym typeface="Montserrat"/>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pic>
        <p:nvPicPr>
          <p:cNvPr id="316" name="Google Shape;316;p33"/>
          <p:cNvPicPr preferRelativeResize="0"/>
          <p:nvPr/>
        </p:nvPicPr>
        <p:blipFill rotWithShape="1">
          <a:blip r:embed="rId3">
            <a:alphaModFix/>
          </a:blip>
          <a:srcRect/>
          <a:stretch/>
        </p:blipFill>
        <p:spPr>
          <a:xfrm>
            <a:off x="1143000" y="0"/>
            <a:ext cx="8534400" cy="10287000"/>
          </a:xfrm>
          <a:prstGeom prst="rect">
            <a:avLst/>
          </a:prstGeom>
          <a:noFill/>
          <a:ln>
            <a:noFill/>
          </a:ln>
        </p:spPr>
      </p:pic>
      <p:sp>
        <p:nvSpPr>
          <p:cNvPr id="317" name="Google Shape;317;p33"/>
          <p:cNvSpPr txBox="1"/>
          <p:nvPr/>
        </p:nvSpPr>
        <p:spPr>
          <a:xfrm>
            <a:off x="10363200" y="1034683"/>
            <a:ext cx="7467600" cy="75423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None/>
            </a:pPr>
            <a:r>
              <a:rPr lang="en-US" sz="4400">
                <a:solidFill>
                  <a:srgbClr val="FFB826"/>
                </a:solidFill>
                <a:latin typeface="Montserrat"/>
                <a:ea typeface="Montserrat"/>
                <a:cs typeface="Montserrat"/>
                <a:sym typeface="Montserrat"/>
              </a:rPr>
              <a:t>Advances in cameras, film, and studio lighting during the Art Deco era made photography more portable and dramatic. Rich contrasts and glamorous portraits echoed the movement’s modern style and helped spread its allure worldwide.</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pic>
        <p:nvPicPr>
          <p:cNvPr id="323" name="Google Shape;323;p34" title="Thérèse Bonney_Paris France 1925_sm.jpg"/>
          <p:cNvPicPr preferRelativeResize="0"/>
          <p:nvPr/>
        </p:nvPicPr>
        <p:blipFill rotWithShape="1">
          <a:blip r:embed="rId3">
            <a:alphaModFix/>
          </a:blip>
          <a:srcRect/>
          <a:stretch/>
        </p:blipFill>
        <p:spPr>
          <a:xfrm>
            <a:off x="5290252" y="0"/>
            <a:ext cx="7707495" cy="10287000"/>
          </a:xfrm>
          <a:prstGeom prst="rect">
            <a:avLst/>
          </a:prstGeom>
          <a:noFill/>
          <a:ln>
            <a:noFill/>
          </a:ln>
        </p:spPr>
      </p:pic>
      <p:sp>
        <p:nvSpPr>
          <p:cNvPr id="324" name="Google Shape;324;p34"/>
          <p:cNvSpPr txBox="1"/>
          <p:nvPr/>
        </p:nvSpPr>
        <p:spPr>
          <a:xfrm>
            <a:off x="13487400" y="9563100"/>
            <a:ext cx="9144000" cy="487826"/>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0"/>
              </a:spcBef>
              <a:spcAft>
                <a:spcPts val="0"/>
              </a:spcAft>
              <a:buNone/>
            </a:pPr>
            <a:r>
              <a:rPr lang="en-US" sz="2400">
                <a:solidFill>
                  <a:srgbClr val="FFB826"/>
                </a:solidFill>
                <a:latin typeface="Roboto"/>
                <a:ea typeface="Roboto"/>
                <a:cs typeface="Roboto"/>
                <a:sym typeface="Roboto"/>
              </a:rPr>
              <a:t>Thérèse Bonney, Paris 1925</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pic>
        <p:nvPicPr>
          <p:cNvPr id="329" name="Google Shape;329;p35" title="Bonney Fixture 1925_sm.jpg"/>
          <p:cNvPicPr preferRelativeResize="0"/>
          <p:nvPr/>
        </p:nvPicPr>
        <p:blipFill rotWithShape="1">
          <a:blip r:embed="rId3">
            <a:alphaModFix/>
          </a:blip>
          <a:srcRect l="14568" t="10281" r="9674"/>
          <a:stretch/>
        </p:blipFill>
        <p:spPr>
          <a:xfrm>
            <a:off x="1406237" y="111103"/>
            <a:ext cx="7391400" cy="10200142"/>
          </a:xfrm>
          <a:prstGeom prst="rect">
            <a:avLst/>
          </a:prstGeom>
          <a:noFill/>
          <a:ln>
            <a:noFill/>
          </a:ln>
        </p:spPr>
      </p:pic>
      <p:pic>
        <p:nvPicPr>
          <p:cNvPr id="330" name="Google Shape;330;p35" title="Bonney Necklace 1928_sm.jpg"/>
          <p:cNvPicPr preferRelativeResize="0"/>
          <p:nvPr/>
        </p:nvPicPr>
        <p:blipFill rotWithShape="1">
          <a:blip r:embed="rId4">
            <a:alphaModFix/>
          </a:blip>
          <a:srcRect/>
          <a:stretch/>
        </p:blipFill>
        <p:spPr>
          <a:xfrm>
            <a:off x="9836727" y="0"/>
            <a:ext cx="7010400" cy="10287000"/>
          </a:xfrm>
          <a:prstGeom prst="rect">
            <a:avLst/>
          </a:prstGeom>
          <a:noFill/>
          <a:ln>
            <a:noFill/>
          </a:ln>
        </p:spPr>
      </p:pic>
      <p:sp>
        <p:nvSpPr>
          <p:cNvPr id="331" name="Google Shape;331;p35"/>
          <p:cNvSpPr txBox="1"/>
          <p:nvPr/>
        </p:nvSpPr>
        <p:spPr>
          <a:xfrm>
            <a:off x="367147" y="9548336"/>
            <a:ext cx="3991798" cy="738664"/>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None/>
            </a:pPr>
            <a:r>
              <a:rPr lang="en-US" sz="2400">
                <a:solidFill>
                  <a:srgbClr val="FFB826"/>
                </a:solidFill>
                <a:latin typeface="Roboto"/>
                <a:ea typeface="Roboto"/>
                <a:cs typeface="Roboto"/>
                <a:sym typeface="Roboto"/>
              </a:rPr>
              <a:t>Thérèse Bonney, Paris 1925</a:t>
            </a:r>
            <a:endParaRPr/>
          </a:p>
          <a:p>
            <a:pPr marL="0" lvl="0" indent="0" algn="l" rtl="0">
              <a:spcBef>
                <a:spcPts val="0"/>
              </a:spcBef>
              <a:spcAft>
                <a:spcPts val="0"/>
              </a:spcAft>
              <a:buNone/>
            </a:pPr>
            <a:endParaRPr sz="180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pic>
        <p:nvPicPr>
          <p:cNvPr id="337" name="Google Shape;337;p36" title="Thérèse Bonney_Paris France 1925_2_sm.jpg"/>
          <p:cNvPicPr preferRelativeResize="0"/>
          <p:nvPr/>
        </p:nvPicPr>
        <p:blipFill rotWithShape="1">
          <a:blip r:embed="rId3">
            <a:alphaModFix/>
          </a:blip>
          <a:srcRect t="7511" b="-250"/>
          <a:stretch/>
        </p:blipFill>
        <p:spPr>
          <a:xfrm>
            <a:off x="1600200" y="0"/>
            <a:ext cx="9525375" cy="10287000"/>
          </a:xfrm>
          <a:prstGeom prst="rect">
            <a:avLst/>
          </a:prstGeom>
          <a:noFill/>
          <a:ln>
            <a:noFill/>
          </a:ln>
        </p:spPr>
      </p:pic>
      <p:sp>
        <p:nvSpPr>
          <p:cNvPr id="338" name="Google Shape;338;p36"/>
          <p:cNvSpPr txBox="1"/>
          <p:nvPr/>
        </p:nvSpPr>
        <p:spPr>
          <a:xfrm>
            <a:off x="11430000" y="9563100"/>
            <a:ext cx="9144000" cy="461700"/>
          </a:xfrm>
          <a:prstGeom prst="rect">
            <a:avLst/>
          </a:prstGeom>
          <a:noFill/>
          <a:ln>
            <a:noFill/>
          </a:ln>
        </p:spPr>
        <p:txBody>
          <a:bodyPr spcFirstLastPara="1" wrap="square" lIns="91425" tIns="45700" rIns="91425" bIns="45700" anchor="t" anchorCtr="0">
            <a:spAutoFit/>
          </a:bodyPr>
          <a:lstStyle/>
          <a:p>
            <a:pPr marL="0" lvl="0" indent="0" algn="l" rtl="0">
              <a:lnSpc>
                <a:spcPct val="105000"/>
              </a:lnSpc>
              <a:spcBef>
                <a:spcPts val="0"/>
              </a:spcBef>
              <a:spcAft>
                <a:spcPts val="0"/>
              </a:spcAft>
              <a:buClr>
                <a:srgbClr val="FFB826"/>
              </a:buClr>
              <a:buSzPts val="2400"/>
              <a:buFont typeface="Roboto"/>
              <a:buNone/>
            </a:pPr>
            <a:r>
              <a:rPr lang="en-US" sz="2400">
                <a:solidFill>
                  <a:srgbClr val="FFB826"/>
                </a:solidFill>
                <a:latin typeface="Roboto"/>
                <a:ea typeface="Roboto"/>
                <a:cs typeface="Roboto"/>
                <a:sym typeface="Roboto"/>
              </a:rPr>
              <a:t>Photo: Thérèse Bonney</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pic>
        <p:nvPicPr>
          <p:cNvPr id="344" name="Google Shape;344;p37" title="7_MBW 1934_sm.jpg"/>
          <p:cNvPicPr preferRelativeResize="0"/>
          <p:nvPr/>
        </p:nvPicPr>
        <p:blipFill rotWithShape="1">
          <a:blip r:embed="rId3">
            <a:alphaModFix/>
          </a:blip>
          <a:srcRect r="8975"/>
          <a:stretch/>
        </p:blipFill>
        <p:spPr>
          <a:xfrm>
            <a:off x="1" y="38099"/>
            <a:ext cx="11430000" cy="10287001"/>
          </a:xfrm>
          <a:prstGeom prst="rect">
            <a:avLst/>
          </a:prstGeom>
          <a:noFill/>
          <a:ln>
            <a:noFill/>
          </a:ln>
        </p:spPr>
      </p:pic>
      <p:sp>
        <p:nvSpPr>
          <p:cNvPr id="345" name="Google Shape;345;p37"/>
          <p:cNvSpPr txBox="1"/>
          <p:nvPr/>
        </p:nvSpPr>
        <p:spPr>
          <a:xfrm>
            <a:off x="11887199" y="958989"/>
            <a:ext cx="6400799" cy="4524275"/>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None/>
            </a:pPr>
            <a:r>
              <a:rPr lang="en-US" sz="3600" dirty="0">
                <a:solidFill>
                  <a:srgbClr val="FFB826"/>
                </a:solidFill>
                <a:latin typeface="Montserrat"/>
                <a:ea typeface="Montserrat"/>
                <a:cs typeface="Montserrat"/>
                <a:sym typeface="Montserrat"/>
              </a:rPr>
              <a:t>Another big change during this time was the entry of women into the workforce, where they made significant contributions to the history of photography and design.</a:t>
            </a:r>
            <a:endParaRPr sz="3600" dirty="0"/>
          </a:p>
        </p:txBody>
      </p:sp>
      <p:sp>
        <p:nvSpPr>
          <p:cNvPr id="346" name="Google Shape;346;p37"/>
          <p:cNvSpPr txBox="1"/>
          <p:nvPr/>
        </p:nvSpPr>
        <p:spPr>
          <a:xfrm>
            <a:off x="11907982" y="8496300"/>
            <a:ext cx="5867400" cy="1235723"/>
          </a:xfrm>
          <a:prstGeom prst="rect">
            <a:avLst/>
          </a:prstGeom>
          <a:noFill/>
          <a:ln>
            <a:noFill/>
          </a:ln>
        </p:spPr>
        <p:txBody>
          <a:bodyPr spcFirstLastPara="1" wrap="square" lIns="91425" tIns="45700" rIns="91425" bIns="45700" anchor="t" anchorCtr="0">
            <a:spAutoFit/>
          </a:bodyPr>
          <a:lstStyle/>
          <a:p>
            <a:pPr marL="0" lvl="0" indent="0" algn="l" rtl="0">
              <a:lnSpc>
                <a:spcPct val="105000"/>
              </a:lnSpc>
              <a:spcBef>
                <a:spcPts val="0"/>
              </a:spcBef>
              <a:spcAft>
                <a:spcPts val="0"/>
              </a:spcAft>
              <a:buClr>
                <a:srgbClr val="FFB826"/>
              </a:buClr>
              <a:buSzPts val="2400"/>
              <a:buFont typeface="Roboto"/>
              <a:buNone/>
            </a:pPr>
            <a:r>
              <a:rPr lang="en-US" sz="2400">
                <a:solidFill>
                  <a:srgbClr val="FFB826"/>
                </a:solidFill>
                <a:latin typeface="Roboto"/>
                <a:ea typeface="Roboto"/>
                <a:cs typeface="Roboto"/>
                <a:sym typeface="Roboto"/>
              </a:rPr>
              <a:t>Photographer Margaret Bourke White  (pictured) made significant contributions to Art Deco.</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pic>
        <p:nvPicPr>
          <p:cNvPr id="351" name="Google Shape;351;p38"/>
          <p:cNvPicPr preferRelativeResize="0"/>
          <p:nvPr/>
        </p:nvPicPr>
        <p:blipFill rotWithShape="1">
          <a:blip r:embed="rId3">
            <a:alphaModFix/>
          </a:blip>
          <a:srcRect/>
          <a:stretch/>
        </p:blipFill>
        <p:spPr>
          <a:xfrm>
            <a:off x="8297520" y="24245"/>
            <a:ext cx="8860179" cy="10262756"/>
          </a:xfrm>
          <a:prstGeom prst="rect">
            <a:avLst/>
          </a:prstGeom>
          <a:noFill/>
          <a:ln>
            <a:noFill/>
          </a:ln>
        </p:spPr>
      </p:pic>
      <p:sp>
        <p:nvSpPr>
          <p:cNvPr id="352" name="Google Shape;352;p38"/>
          <p:cNvSpPr txBox="1"/>
          <p:nvPr/>
        </p:nvSpPr>
        <p:spPr>
          <a:xfrm>
            <a:off x="838200" y="1104900"/>
            <a:ext cx="7162800" cy="8710077"/>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None/>
            </a:pPr>
            <a:r>
              <a:rPr lang="en-US" sz="4000" dirty="0">
                <a:solidFill>
                  <a:srgbClr val="FFB826"/>
                </a:solidFill>
                <a:latin typeface="Montserrat"/>
                <a:ea typeface="Montserrat"/>
                <a:cs typeface="Montserrat"/>
                <a:sym typeface="Montserrat"/>
              </a:rPr>
              <a:t>Margaret Bourke-White’s </a:t>
            </a:r>
            <a:r>
              <a:rPr lang="en-US" sz="4000" i="1" dirty="0">
                <a:solidFill>
                  <a:srgbClr val="FFB826"/>
                </a:solidFill>
                <a:latin typeface="Montserrat"/>
                <a:ea typeface="Montserrat"/>
                <a:cs typeface="Montserrat"/>
                <a:sym typeface="Montserrat"/>
              </a:rPr>
              <a:t>Fort Peck Dam</a:t>
            </a:r>
            <a:r>
              <a:rPr lang="en-US" sz="4000" dirty="0">
                <a:solidFill>
                  <a:srgbClr val="FFB826"/>
                </a:solidFill>
                <a:latin typeface="Montserrat"/>
                <a:ea typeface="Montserrat"/>
                <a:cs typeface="Montserrat"/>
                <a:sym typeface="Montserrat"/>
              </a:rPr>
              <a:t> (1936) captures the Art Deco era’s celebration of modern industry, using bold geometry and dramatic perspective to reflect the movement’s Machine Age ideals. While not “Art Deco” in a formal, decorative sense, it is very much in the spirit and timeframe of the style.</a:t>
            </a:r>
            <a:endParaRPr dirty="0"/>
          </a:p>
          <a:p>
            <a:pPr marL="0" lvl="0" indent="0" algn="l" rtl="0">
              <a:spcBef>
                <a:spcPts val="0"/>
              </a:spcBef>
              <a:spcAft>
                <a:spcPts val="0"/>
              </a:spcAft>
              <a:buNone/>
            </a:pPr>
            <a:endParaRPr sz="4000" dirty="0">
              <a:solidFill>
                <a:srgbClr val="FFB826"/>
              </a:solidFill>
              <a:latin typeface="Montserrat"/>
              <a:ea typeface="Montserrat"/>
              <a:cs typeface="Montserrat"/>
              <a:sym typeface="Montserrat"/>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pic>
        <p:nvPicPr>
          <p:cNvPr id="358" name="Google Shape;358;p39" title="7_Abbott Fortieth Street 1938_sm.jpg"/>
          <p:cNvPicPr preferRelativeResize="0"/>
          <p:nvPr/>
        </p:nvPicPr>
        <p:blipFill rotWithShape="1">
          <a:blip r:embed="rId3">
            <a:alphaModFix/>
          </a:blip>
          <a:srcRect/>
          <a:stretch/>
        </p:blipFill>
        <p:spPr>
          <a:xfrm>
            <a:off x="6629400" y="1"/>
            <a:ext cx="9829800" cy="10297390"/>
          </a:xfrm>
          <a:prstGeom prst="rect">
            <a:avLst/>
          </a:prstGeom>
          <a:noFill/>
          <a:ln>
            <a:noFill/>
          </a:ln>
        </p:spPr>
      </p:pic>
      <p:sp>
        <p:nvSpPr>
          <p:cNvPr id="359" name="Google Shape;359;p39"/>
          <p:cNvSpPr txBox="1"/>
          <p:nvPr/>
        </p:nvSpPr>
        <p:spPr>
          <a:xfrm>
            <a:off x="2819400" y="9639300"/>
            <a:ext cx="9144000" cy="460126"/>
          </a:xfrm>
          <a:prstGeom prst="rect">
            <a:avLst/>
          </a:prstGeom>
          <a:noFill/>
          <a:ln>
            <a:noFill/>
          </a:ln>
        </p:spPr>
        <p:txBody>
          <a:bodyPr spcFirstLastPara="1" wrap="square" lIns="91425" tIns="45700" rIns="91425" bIns="45700" anchor="t" anchorCtr="0">
            <a:spAutoFit/>
          </a:bodyPr>
          <a:lstStyle/>
          <a:p>
            <a:pPr marL="0" lvl="0" indent="0" algn="l" rtl="0">
              <a:lnSpc>
                <a:spcPct val="105000"/>
              </a:lnSpc>
              <a:spcBef>
                <a:spcPts val="0"/>
              </a:spcBef>
              <a:spcAft>
                <a:spcPts val="0"/>
              </a:spcAft>
              <a:buClr>
                <a:srgbClr val="FFB826"/>
              </a:buClr>
              <a:buSzPts val="2400"/>
              <a:buFont typeface="Roboto"/>
              <a:buNone/>
            </a:pPr>
            <a:r>
              <a:rPr lang="en-US" sz="2400">
                <a:solidFill>
                  <a:srgbClr val="FFB826"/>
                </a:solidFill>
                <a:latin typeface="Roboto"/>
                <a:ea typeface="Roboto"/>
                <a:cs typeface="Roboto"/>
                <a:sym typeface="Roboto"/>
              </a:rPr>
              <a:t>Photo: Berenice Abbott</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pic>
        <p:nvPicPr>
          <p:cNvPr id="76" name="Google Shape;76;p4" descr="Cincinnati Museum Center at Union Terminal with a clock on the front&#10;&#10;AI-generated content may be incorrect."/>
          <p:cNvPicPr preferRelativeResize="0"/>
          <p:nvPr/>
        </p:nvPicPr>
        <p:blipFill rotWithShape="1">
          <a:blip r:embed="rId3">
            <a:alphaModFix/>
          </a:blip>
          <a:srcRect/>
          <a:stretch/>
        </p:blipFill>
        <p:spPr>
          <a:xfrm>
            <a:off x="685800" y="647700"/>
            <a:ext cx="13487400" cy="8991600"/>
          </a:xfrm>
          <a:prstGeom prst="rect">
            <a:avLst/>
          </a:prstGeom>
          <a:noFill/>
          <a:ln>
            <a:noFill/>
          </a:ln>
        </p:spPr>
      </p:pic>
      <p:pic>
        <p:nvPicPr>
          <p:cNvPr id="77" name="Google Shape;77;p4"/>
          <p:cNvPicPr preferRelativeResize="0"/>
          <p:nvPr/>
        </p:nvPicPr>
        <p:blipFill rotWithShape="1">
          <a:blip r:embed="rId4">
            <a:alphaModFix/>
          </a:blip>
          <a:srcRect/>
          <a:stretch/>
        </p:blipFill>
        <p:spPr>
          <a:xfrm>
            <a:off x="10347207" y="5676900"/>
            <a:ext cx="7254993" cy="3657600"/>
          </a:xfrm>
          <a:prstGeom prst="rect">
            <a:avLst/>
          </a:prstGeom>
          <a:noFill/>
          <a:ln>
            <a:noFill/>
          </a:ln>
        </p:spPr>
      </p:pic>
      <p:sp>
        <p:nvSpPr>
          <p:cNvPr id="78" name="Google Shape;78;p4"/>
          <p:cNvSpPr txBox="1"/>
          <p:nvPr/>
        </p:nvSpPr>
        <p:spPr>
          <a:xfrm>
            <a:off x="571500" y="9696450"/>
            <a:ext cx="6360600" cy="7389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None/>
            </a:pPr>
            <a:r>
              <a:rPr lang="en-US" sz="2400">
                <a:solidFill>
                  <a:srgbClr val="FFB826"/>
                </a:solidFill>
                <a:latin typeface="Roboto"/>
                <a:ea typeface="Roboto"/>
                <a:cs typeface="Roboto"/>
                <a:sym typeface="Roboto"/>
              </a:rPr>
              <a:t>Cincinnati Union Terminal, 1933</a:t>
            </a:r>
            <a:endParaRPr/>
          </a:p>
          <a:p>
            <a:pPr marL="0" lvl="0" indent="0" algn="l" rtl="0">
              <a:spcBef>
                <a:spcPts val="0"/>
              </a:spcBef>
              <a:spcAft>
                <a:spcPts val="0"/>
              </a:spcAft>
              <a:buNone/>
            </a:pPr>
            <a:endParaRPr sz="180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pic>
        <p:nvPicPr>
          <p:cNvPr id="364" name="Google Shape;364;p40"/>
          <p:cNvPicPr preferRelativeResize="0"/>
          <p:nvPr/>
        </p:nvPicPr>
        <p:blipFill rotWithShape="1">
          <a:blip r:embed="rId3">
            <a:alphaModFix/>
          </a:blip>
          <a:srcRect t="22289" b="22289"/>
          <a:stretch/>
        </p:blipFill>
        <p:spPr>
          <a:xfrm>
            <a:off x="6248400" y="0"/>
            <a:ext cx="10896600" cy="10287000"/>
          </a:xfrm>
          <a:prstGeom prst="rect">
            <a:avLst/>
          </a:prstGeom>
          <a:noFill/>
          <a:ln>
            <a:noFill/>
          </a:ln>
        </p:spPr>
      </p:pic>
      <p:sp>
        <p:nvSpPr>
          <p:cNvPr id="365" name="Google Shape;365;p40"/>
          <p:cNvSpPr txBox="1"/>
          <p:nvPr/>
        </p:nvSpPr>
        <p:spPr>
          <a:xfrm>
            <a:off x="838200" y="1257300"/>
            <a:ext cx="4986770" cy="8763000"/>
          </a:xfrm>
          <a:prstGeom prst="rect">
            <a:avLst/>
          </a:prstGeom>
          <a:noFill/>
          <a:ln>
            <a:noFill/>
          </a:ln>
        </p:spPr>
        <p:txBody>
          <a:bodyPr spcFirstLastPara="1" wrap="square" lIns="91425" tIns="91425" rIns="91425" bIns="91425" anchor="t" anchorCtr="0">
            <a:normAutofit/>
          </a:bodyPr>
          <a:lstStyle/>
          <a:p>
            <a:pPr marL="0" lvl="0" indent="0" algn="l" rtl="0">
              <a:spcBef>
                <a:spcPts val="0"/>
              </a:spcBef>
              <a:spcAft>
                <a:spcPts val="0"/>
              </a:spcAft>
              <a:buNone/>
            </a:pPr>
            <a:r>
              <a:rPr lang="en-US" sz="4400">
                <a:solidFill>
                  <a:srgbClr val="FFB826"/>
                </a:solidFill>
                <a:latin typeface="Montserrat"/>
                <a:ea typeface="Montserrat"/>
                <a:cs typeface="Montserrat"/>
                <a:sym typeface="Montserrat"/>
              </a:rPr>
              <a:t>Assignment for next class:</a:t>
            </a:r>
            <a:endParaRPr/>
          </a:p>
          <a:p>
            <a:pPr marL="0" lvl="0" indent="0" algn="l" rtl="0">
              <a:spcBef>
                <a:spcPts val="0"/>
              </a:spcBef>
              <a:spcAft>
                <a:spcPts val="0"/>
              </a:spcAft>
              <a:buNone/>
            </a:pPr>
            <a:endParaRPr sz="4400">
              <a:solidFill>
                <a:srgbClr val="FFB826"/>
              </a:solidFill>
              <a:latin typeface="Montserrat"/>
              <a:ea typeface="Montserrat"/>
              <a:cs typeface="Montserrat"/>
              <a:sym typeface="Montserrat"/>
            </a:endParaRPr>
          </a:p>
          <a:p>
            <a:pPr marL="0" lvl="0" indent="0" algn="l" rtl="0">
              <a:spcBef>
                <a:spcPts val="0"/>
              </a:spcBef>
              <a:spcAft>
                <a:spcPts val="0"/>
              </a:spcAft>
              <a:buNone/>
            </a:pPr>
            <a:r>
              <a:rPr lang="en-US" sz="4400">
                <a:solidFill>
                  <a:srgbClr val="FFB826"/>
                </a:solidFill>
                <a:latin typeface="Montserrat"/>
                <a:ea typeface="Montserrat"/>
                <a:cs typeface="Montserrat"/>
                <a:sym typeface="Montserrat"/>
              </a:rPr>
              <a:t>Take photos of Art Deco in your neighborhood or around the city.</a:t>
            </a:r>
            <a:endParaRPr/>
          </a:p>
          <a:p>
            <a:pPr marL="0" lvl="0" indent="0" algn="l" rtl="0">
              <a:spcBef>
                <a:spcPts val="0"/>
              </a:spcBef>
              <a:spcAft>
                <a:spcPts val="0"/>
              </a:spcAft>
              <a:buNone/>
            </a:pPr>
            <a:endParaRPr sz="4400">
              <a:solidFill>
                <a:srgbClr val="FFB826"/>
              </a:solidFill>
              <a:latin typeface="Montserrat"/>
              <a:ea typeface="Montserrat"/>
              <a:cs typeface="Montserrat"/>
              <a:sym typeface="Montserrat"/>
            </a:endParaRPr>
          </a:p>
          <a:p>
            <a:pPr marL="0" lvl="0" indent="0" algn="l" rtl="0">
              <a:spcBef>
                <a:spcPts val="0"/>
              </a:spcBef>
              <a:spcAft>
                <a:spcPts val="0"/>
              </a:spcAft>
              <a:buNone/>
            </a:pPr>
            <a:r>
              <a:rPr lang="en-US" sz="4400">
                <a:solidFill>
                  <a:srgbClr val="FFB826"/>
                </a:solidFill>
                <a:latin typeface="Montserrat"/>
                <a:ea typeface="Montserrat"/>
                <a:cs typeface="Montserrat"/>
                <a:sym typeface="Montserrat"/>
              </a:rPr>
              <a:t>Think of </a:t>
            </a:r>
            <a:r>
              <a:rPr lang="en-US" sz="4400" b="1">
                <a:solidFill>
                  <a:srgbClr val="FFB826"/>
                </a:solidFill>
                <a:latin typeface="Montserrat"/>
                <a:ea typeface="Montserrat"/>
                <a:cs typeface="Montserrat"/>
                <a:sym typeface="Montserrat"/>
              </a:rPr>
              <a:t>light</a:t>
            </a:r>
            <a:r>
              <a:rPr lang="en-US" sz="4400">
                <a:solidFill>
                  <a:srgbClr val="FFB826"/>
                </a:solidFill>
                <a:latin typeface="Montserrat"/>
                <a:ea typeface="Montserrat"/>
                <a:cs typeface="Montserrat"/>
                <a:sym typeface="Montserrat"/>
              </a:rPr>
              <a:t>, </a:t>
            </a:r>
            <a:r>
              <a:rPr lang="en-US" sz="4400" b="1">
                <a:solidFill>
                  <a:srgbClr val="FFB826"/>
                </a:solidFill>
                <a:latin typeface="Montserrat"/>
                <a:ea typeface="Montserrat"/>
                <a:cs typeface="Montserrat"/>
                <a:sym typeface="Montserrat"/>
              </a:rPr>
              <a:t>form</a:t>
            </a:r>
            <a:r>
              <a:rPr lang="en-US" sz="4400">
                <a:solidFill>
                  <a:srgbClr val="FFB826"/>
                </a:solidFill>
                <a:latin typeface="Montserrat"/>
                <a:ea typeface="Montserrat"/>
                <a:cs typeface="Montserrat"/>
                <a:sym typeface="Montserrat"/>
              </a:rPr>
              <a:t>, </a:t>
            </a:r>
            <a:r>
              <a:rPr lang="en-US" sz="4400" b="1">
                <a:solidFill>
                  <a:srgbClr val="FFB826"/>
                </a:solidFill>
                <a:latin typeface="Montserrat"/>
                <a:ea typeface="Montserrat"/>
                <a:cs typeface="Montserrat"/>
                <a:sym typeface="Montserrat"/>
              </a:rPr>
              <a:t>meaning</a:t>
            </a:r>
            <a:r>
              <a:rPr lang="en-US" sz="4400">
                <a:solidFill>
                  <a:srgbClr val="FFB826"/>
                </a:solidFill>
                <a:latin typeface="Montserrat"/>
                <a:ea typeface="Montserrat"/>
                <a:cs typeface="Montserrat"/>
                <a:sym typeface="Montserrat"/>
              </a:rPr>
              <a:t> and </a:t>
            </a:r>
            <a:r>
              <a:rPr lang="en-US" sz="4400" b="1">
                <a:solidFill>
                  <a:srgbClr val="FFB826"/>
                </a:solidFill>
                <a:latin typeface="Montserrat"/>
                <a:ea typeface="Montserrat"/>
                <a:cs typeface="Montserrat"/>
                <a:sym typeface="Montserrat"/>
              </a:rPr>
              <a:t>moment</a:t>
            </a:r>
            <a:r>
              <a:rPr lang="en-US" sz="4400">
                <a:solidFill>
                  <a:srgbClr val="FFB826"/>
                </a:solidFill>
                <a:latin typeface="Montserrat"/>
                <a:ea typeface="Montserrat"/>
                <a:cs typeface="Montserrat"/>
                <a:sym typeface="Montserrat"/>
              </a:rPr>
              <a:t>.</a:t>
            </a:r>
            <a:endParaRPr/>
          </a:p>
          <a:p>
            <a:pPr marL="0" lvl="0" indent="0" algn="l" rtl="0">
              <a:spcBef>
                <a:spcPts val="0"/>
              </a:spcBef>
              <a:spcAft>
                <a:spcPts val="0"/>
              </a:spcAft>
              <a:buNone/>
            </a:pPr>
            <a:endParaRPr sz="1700">
              <a:solidFill>
                <a:srgbClr val="FFB826"/>
              </a:solidFill>
              <a:latin typeface="Montserrat"/>
              <a:ea typeface="Montserrat"/>
              <a:cs typeface="Montserrat"/>
              <a:sym typeface="Montserrat"/>
            </a:endParaRPr>
          </a:p>
          <a:p>
            <a:pPr marL="0" lvl="0" indent="0" algn="l" rtl="0">
              <a:spcBef>
                <a:spcPts val="0"/>
              </a:spcBef>
              <a:spcAft>
                <a:spcPts val="0"/>
              </a:spcAft>
              <a:buNone/>
            </a:pPr>
            <a:endParaRPr sz="1700">
              <a:solidFill>
                <a:srgbClr val="FFB826"/>
              </a:solidFill>
              <a:latin typeface="Montserrat"/>
              <a:ea typeface="Montserrat"/>
              <a:cs typeface="Montserrat"/>
              <a:sym typeface="Montserrat"/>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pic>
        <p:nvPicPr>
          <p:cNvPr id="370" name="Google Shape;370;p41" title="PaulJWolf_sm.jpg"/>
          <p:cNvPicPr preferRelativeResize="0"/>
          <p:nvPr/>
        </p:nvPicPr>
        <p:blipFill rotWithShape="1">
          <a:blip r:embed="rId3">
            <a:alphaModFix/>
          </a:blip>
          <a:srcRect/>
          <a:stretch/>
        </p:blipFill>
        <p:spPr>
          <a:xfrm>
            <a:off x="6400800" y="31173"/>
            <a:ext cx="11907982" cy="10255827"/>
          </a:xfrm>
          <a:prstGeom prst="rect">
            <a:avLst/>
          </a:prstGeom>
          <a:noFill/>
          <a:ln>
            <a:noFill/>
          </a:ln>
        </p:spPr>
      </p:pic>
      <p:sp>
        <p:nvSpPr>
          <p:cNvPr id="371" name="Google Shape;371;p41"/>
          <p:cNvSpPr txBox="1"/>
          <p:nvPr/>
        </p:nvSpPr>
        <p:spPr>
          <a:xfrm>
            <a:off x="1981200" y="4681835"/>
            <a:ext cx="2295821" cy="92333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None/>
            </a:pPr>
            <a:r>
              <a:rPr lang="en-US" sz="5400">
                <a:solidFill>
                  <a:srgbClr val="FFB826"/>
                </a:solidFill>
                <a:latin typeface="Montserrat"/>
                <a:ea typeface="Montserrat"/>
                <a:cs typeface="Montserrat"/>
                <a:sym typeface="Montserrat"/>
              </a:rPr>
              <a:t>LIGHT</a:t>
            </a:r>
            <a:endParaRPr/>
          </a:p>
        </p:txBody>
      </p:sp>
      <p:sp>
        <p:nvSpPr>
          <p:cNvPr id="372" name="Google Shape;372;p41"/>
          <p:cNvSpPr txBox="1"/>
          <p:nvPr/>
        </p:nvSpPr>
        <p:spPr>
          <a:xfrm>
            <a:off x="13487400" y="9794162"/>
            <a:ext cx="9157854" cy="461665"/>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rgbClr val="FFB826"/>
              </a:buClr>
              <a:buSzPts val="2400"/>
              <a:buFont typeface="Roboto"/>
              <a:buNone/>
            </a:pPr>
            <a:r>
              <a:rPr lang="en-US" sz="2400">
                <a:solidFill>
                  <a:srgbClr val="FFB826"/>
                </a:solidFill>
                <a:latin typeface="Roboto"/>
                <a:ea typeface="Roboto"/>
                <a:cs typeface="Roboto"/>
                <a:sym typeface="Roboto"/>
              </a:rPr>
              <a:t>Paul J. Woolf, RCA Building, 1938</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pic>
        <p:nvPicPr>
          <p:cNvPr id="377" name="Google Shape;377;p42" title="OaklandTheater_sm.jpg"/>
          <p:cNvPicPr preferRelativeResize="0"/>
          <p:nvPr/>
        </p:nvPicPr>
        <p:blipFill rotWithShape="1">
          <a:blip r:embed="rId3">
            <a:alphaModFix/>
          </a:blip>
          <a:srcRect/>
          <a:stretch/>
        </p:blipFill>
        <p:spPr>
          <a:xfrm>
            <a:off x="6400801" y="0"/>
            <a:ext cx="11887200" cy="10287000"/>
          </a:xfrm>
          <a:prstGeom prst="rect">
            <a:avLst/>
          </a:prstGeom>
          <a:noFill/>
          <a:ln>
            <a:noFill/>
          </a:ln>
        </p:spPr>
      </p:pic>
      <p:sp>
        <p:nvSpPr>
          <p:cNvPr id="378" name="Google Shape;378;p42"/>
          <p:cNvSpPr txBox="1"/>
          <p:nvPr/>
        </p:nvSpPr>
        <p:spPr>
          <a:xfrm>
            <a:off x="2133600" y="4681835"/>
            <a:ext cx="9144000" cy="92333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None/>
            </a:pPr>
            <a:r>
              <a:rPr lang="en-US" sz="5400">
                <a:solidFill>
                  <a:srgbClr val="FFB826"/>
                </a:solidFill>
                <a:latin typeface="Montserrat"/>
                <a:ea typeface="Montserrat"/>
                <a:cs typeface="Montserrat"/>
                <a:sym typeface="Montserrat"/>
              </a:rPr>
              <a:t>FORM</a:t>
            </a:r>
            <a:endParaRPr/>
          </a:p>
        </p:txBody>
      </p:sp>
      <p:sp>
        <p:nvSpPr>
          <p:cNvPr id="379" name="Google Shape;379;p42"/>
          <p:cNvSpPr txBox="1"/>
          <p:nvPr/>
        </p:nvSpPr>
        <p:spPr>
          <a:xfrm>
            <a:off x="13411202" y="9825335"/>
            <a:ext cx="9144000" cy="461665"/>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SzPts val="2400"/>
              <a:buFont typeface="Roboto"/>
              <a:buNone/>
            </a:pPr>
            <a:r>
              <a:rPr lang="en-US" sz="2400">
                <a:solidFill>
                  <a:schemeClr val="dk1"/>
                </a:solidFill>
                <a:latin typeface="Roboto"/>
                <a:ea typeface="Roboto"/>
                <a:cs typeface="Roboto"/>
                <a:sym typeface="Roboto"/>
              </a:rPr>
              <a:t>Paramount Theater, Oakland CA</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pic>
        <p:nvPicPr>
          <p:cNvPr id="384" name="Google Shape;384;p43" title="Bonney 1929 Krakow Exhibition_sm.jpg"/>
          <p:cNvPicPr preferRelativeResize="0"/>
          <p:nvPr/>
        </p:nvPicPr>
        <p:blipFill rotWithShape="1">
          <a:blip r:embed="rId3">
            <a:alphaModFix/>
          </a:blip>
          <a:srcRect/>
          <a:stretch/>
        </p:blipFill>
        <p:spPr>
          <a:xfrm>
            <a:off x="6476999" y="0"/>
            <a:ext cx="11811000" cy="10287000"/>
          </a:xfrm>
          <a:prstGeom prst="rect">
            <a:avLst/>
          </a:prstGeom>
          <a:noFill/>
          <a:ln>
            <a:noFill/>
          </a:ln>
        </p:spPr>
      </p:pic>
      <p:sp>
        <p:nvSpPr>
          <p:cNvPr id="385" name="Google Shape;385;p43"/>
          <p:cNvSpPr txBox="1"/>
          <p:nvPr/>
        </p:nvSpPr>
        <p:spPr>
          <a:xfrm>
            <a:off x="1524000" y="4681835"/>
            <a:ext cx="9144000" cy="92333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None/>
            </a:pPr>
            <a:r>
              <a:rPr lang="en-US" sz="5400">
                <a:solidFill>
                  <a:srgbClr val="FFB826"/>
                </a:solidFill>
                <a:latin typeface="Montserrat"/>
                <a:ea typeface="Montserrat"/>
                <a:cs typeface="Montserrat"/>
                <a:sym typeface="Montserrat"/>
              </a:rPr>
              <a:t>MEANING</a:t>
            </a:r>
            <a:endParaRPr/>
          </a:p>
        </p:txBody>
      </p:sp>
      <p:sp>
        <p:nvSpPr>
          <p:cNvPr id="386" name="Google Shape;386;p43"/>
          <p:cNvSpPr txBox="1"/>
          <p:nvPr/>
        </p:nvSpPr>
        <p:spPr>
          <a:xfrm>
            <a:off x="14782800" y="9677400"/>
            <a:ext cx="9144000" cy="461700"/>
          </a:xfrm>
          <a:prstGeom prst="rect">
            <a:avLst/>
          </a:prstGeom>
          <a:noFill/>
          <a:ln>
            <a:noFill/>
          </a:ln>
        </p:spPr>
        <p:txBody>
          <a:bodyPr spcFirstLastPara="1" wrap="square" lIns="91425" tIns="45700" rIns="91425" bIns="45700" anchor="t" anchorCtr="0">
            <a:spAutoFit/>
          </a:bodyPr>
          <a:lstStyle/>
          <a:p>
            <a:pPr marL="0" lvl="0" indent="0" algn="l" rtl="0">
              <a:lnSpc>
                <a:spcPct val="105000"/>
              </a:lnSpc>
              <a:spcBef>
                <a:spcPts val="0"/>
              </a:spcBef>
              <a:spcAft>
                <a:spcPts val="0"/>
              </a:spcAft>
              <a:buClr>
                <a:srgbClr val="FFB826"/>
              </a:buClr>
              <a:buSzPts val="2400"/>
              <a:buFont typeface="Roboto"/>
              <a:buNone/>
            </a:pPr>
            <a:r>
              <a:rPr lang="en-US" sz="2400">
                <a:solidFill>
                  <a:srgbClr val="FFB826"/>
                </a:solidFill>
                <a:latin typeface="Roboto"/>
                <a:ea typeface="Roboto"/>
                <a:cs typeface="Roboto"/>
                <a:sym typeface="Roboto"/>
              </a:rPr>
              <a:t>Photo: Thérèse Bonney</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pic>
        <p:nvPicPr>
          <p:cNvPr id="391" name="Google Shape;391;p44" title="1_Abbott Grand Central Station 1910_sm.jpg"/>
          <p:cNvPicPr preferRelativeResize="0"/>
          <p:nvPr/>
        </p:nvPicPr>
        <p:blipFill rotWithShape="1">
          <a:blip r:embed="rId3">
            <a:alphaModFix/>
          </a:blip>
          <a:srcRect/>
          <a:stretch/>
        </p:blipFill>
        <p:spPr>
          <a:xfrm>
            <a:off x="6248400" y="0"/>
            <a:ext cx="12032674" cy="10287000"/>
          </a:xfrm>
          <a:prstGeom prst="rect">
            <a:avLst/>
          </a:prstGeom>
          <a:noFill/>
          <a:ln>
            <a:noFill/>
          </a:ln>
        </p:spPr>
      </p:pic>
      <p:sp>
        <p:nvSpPr>
          <p:cNvPr id="392" name="Google Shape;392;p44"/>
          <p:cNvSpPr txBox="1"/>
          <p:nvPr/>
        </p:nvSpPr>
        <p:spPr>
          <a:xfrm>
            <a:off x="1676400" y="4681835"/>
            <a:ext cx="9144000" cy="92333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None/>
            </a:pPr>
            <a:r>
              <a:rPr lang="en-US" sz="5400">
                <a:solidFill>
                  <a:srgbClr val="FFB826"/>
                </a:solidFill>
                <a:latin typeface="Montserrat"/>
                <a:ea typeface="Montserrat"/>
                <a:cs typeface="Montserrat"/>
                <a:sym typeface="Montserrat"/>
              </a:rPr>
              <a:t>MOMENT</a:t>
            </a:r>
            <a:endParaRPr/>
          </a:p>
        </p:txBody>
      </p:sp>
      <p:sp>
        <p:nvSpPr>
          <p:cNvPr id="393" name="Google Shape;393;p44"/>
          <p:cNvSpPr txBox="1"/>
          <p:nvPr/>
        </p:nvSpPr>
        <p:spPr>
          <a:xfrm>
            <a:off x="13925550" y="9715500"/>
            <a:ext cx="9144000" cy="4617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rgbClr val="FFB826"/>
              </a:buClr>
              <a:buSzPts val="2400"/>
              <a:buFont typeface="Roboto"/>
              <a:buNone/>
            </a:pPr>
            <a:r>
              <a:rPr lang="en-US" sz="2400">
                <a:solidFill>
                  <a:srgbClr val="FFB826"/>
                </a:solidFill>
                <a:latin typeface="Roboto"/>
                <a:ea typeface="Roboto"/>
                <a:cs typeface="Roboto"/>
                <a:sym typeface="Roboto"/>
              </a:rPr>
              <a:t>Photo: Berenice Abbott, 1929</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pic>
        <p:nvPicPr>
          <p:cNvPr id="398" name="Google Shape;398;p45"/>
          <p:cNvPicPr preferRelativeResize="0"/>
          <p:nvPr/>
        </p:nvPicPr>
        <p:blipFill rotWithShape="1">
          <a:blip r:embed="rId3">
            <a:alphaModFix/>
          </a:blip>
          <a:srcRect/>
          <a:stretch/>
        </p:blipFill>
        <p:spPr>
          <a:xfrm>
            <a:off x="1143000" y="914400"/>
            <a:ext cx="16002000" cy="84582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pic>
        <p:nvPicPr>
          <p:cNvPr id="83" name="Google Shape;83;p5" descr="A staircase in a building&#10;&#10;AI-generated content may be incorrect."/>
          <p:cNvPicPr preferRelativeResize="0"/>
          <p:nvPr/>
        </p:nvPicPr>
        <p:blipFill rotWithShape="1">
          <a:blip r:embed="rId3">
            <a:alphaModFix/>
          </a:blip>
          <a:srcRect/>
          <a:stretch/>
        </p:blipFill>
        <p:spPr>
          <a:xfrm>
            <a:off x="2286000" y="776883"/>
            <a:ext cx="13716000" cy="8733233"/>
          </a:xfrm>
          <a:prstGeom prst="rect">
            <a:avLst/>
          </a:prstGeom>
          <a:noFill/>
          <a:ln>
            <a:noFill/>
          </a:ln>
        </p:spPr>
      </p:pic>
      <p:pic>
        <p:nvPicPr>
          <p:cNvPr id="84" name="Google Shape;84;p5" descr="Radio City Music Hall with neon lights&#10;&#10;AI-generated content may be incorrect."/>
          <p:cNvPicPr preferRelativeResize="0"/>
          <p:nvPr/>
        </p:nvPicPr>
        <p:blipFill rotWithShape="1">
          <a:blip r:embed="rId4">
            <a:alphaModFix/>
          </a:blip>
          <a:srcRect/>
          <a:stretch/>
        </p:blipFill>
        <p:spPr>
          <a:xfrm>
            <a:off x="914400" y="4938116"/>
            <a:ext cx="4112963" cy="4572000"/>
          </a:xfrm>
          <a:prstGeom prst="rect">
            <a:avLst/>
          </a:prstGeom>
          <a:noFill/>
          <a:ln>
            <a:noFill/>
          </a:ln>
        </p:spPr>
      </p:pic>
      <p:sp>
        <p:nvSpPr>
          <p:cNvPr id="85" name="Google Shape;85;p5"/>
          <p:cNvSpPr txBox="1"/>
          <p:nvPr/>
        </p:nvSpPr>
        <p:spPr>
          <a:xfrm>
            <a:off x="800100" y="9677400"/>
            <a:ext cx="4958400" cy="7389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None/>
            </a:pPr>
            <a:r>
              <a:rPr lang="en-US" sz="2400">
                <a:solidFill>
                  <a:srgbClr val="FFB826"/>
                </a:solidFill>
                <a:latin typeface="Roboto"/>
                <a:ea typeface="Roboto"/>
                <a:cs typeface="Roboto"/>
                <a:sym typeface="Roboto"/>
              </a:rPr>
              <a:t>Radio City Music Hall, 1932</a:t>
            </a:r>
            <a:endParaRPr/>
          </a:p>
          <a:p>
            <a:pPr marL="0" lvl="0" indent="0" algn="l" rtl="0">
              <a:spcBef>
                <a:spcPts val="0"/>
              </a:spcBef>
              <a:spcAft>
                <a:spcPts val="0"/>
              </a:spcAft>
              <a:buNone/>
            </a:pPr>
            <a:endParaRPr sz="18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6"/>
          <p:cNvSpPr txBox="1"/>
          <p:nvPr/>
        </p:nvSpPr>
        <p:spPr>
          <a:xfrm>
            <a:off x="0" y="9064704"/>
            <a:ext cx="18288000" cy="1107996"/>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None/>
            </a:pPr>
            <a:r>
              <a:rPr lang="en-US" sz="4800" i="1">
                <a:solidFill>
                  <a:srgbClr val="FFB826"/>
                </a:solidFill>
                <a:latin typeface="Montserrat"/>
                <a:ea typeface="Montserrat"/>
                <a:cs typeface="Montserrat"/>
                <a:sym typeface="Montserrat"/>
              </a:rPr>
              <a:t>The Great Gatsby</a:t>
            </a:r>
            <a:endParaRPr sz="4800">
              <a:solidFill>
                <a:srgbClr val="FFB826"/>
              </a:solidFill>
              <a:latin typeface="Montserrat"/>
              <a:ea typeface="Montserrat"/>
              <a:cs typeface="Montserrat"/>
              <a:sym typeface="Montserrat"/>
            </a:endParaRPr>
          </a:p>
          <a:p>
            <a:pPr marL="0" lvl="0" indent="0" algn="ctr" rtl="0">
              <a:spcBef>
                <a:spcPts val="0"/>
              </a:spcBef>
              <a:spcAft>
                <a:spcPts val="0"/>
              </a:spcAft>
              <a:buNone/>
            </a:pPr>
            <a:r>
              <a:rPr lang="en-US" sz="1800"/>
              <a:t>,</a:t>
            </a:r>
            <a:endParaRPr/>
          </a:p>
        </p:txBody>
      </p:sp>
      <p:pic>
        <p:nvPicPr>
          <p:cNvPr id="91" name="Google Shape;91;p6"/>
          <p:cNvPicPr preferRelativeResize="0"/>
          <p:nvPr/>
        </p:nvPicPr>
        <p:blipFill rotWithShape="1">
          <a:blip r:embed="rId3">
            <a:alphaModFix/>
          </a:blip>
          <a:srcRect/>
          <a:stretch/>
        </p:blipFill>
        <p:spPr>
          <a:xfrm>
            <a:off x="2487141" y="703302"/>
            <a:ext cx="13313717" cy="798823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grpSp>
        <p:nvGrpSpPr>
          <p:cNvPr id="96" name="Google Shape;96;p7"/>
          <p:cNvGrpSpPr/>
          <p:nvPr/>
        </p:nvGrpSpPr>
        <p:grpSpPr>
          <a:xfrm>
            <a:off x="959043" y="262131"/>
            <a:ext cx="6001315" cy="9714382"/>
            <a:chOff x="959043" y="262131"/>
            <a:chExt cx="6001315" cy="9714382"/>
          </a:xfrm>
        </p:grpSpPr>
        <p:pic>
          <p:nvPicPr>
            <p:cNvPr id="97" name="Google Shape;97;p7"/>
            <p:cNvPicPr preferRelativeResize="0"/>
            <p:nvPr/>
          </p:nvPicPr>
          <p:blipFill rotWithShape="1">
            <a:blip r:embed="rId3">
              <a:alphaModFix/>
            </a:blip>
            <a:srcRect/>
            <a:stretch/>
          </p:blipFill>
          <p:spPr>
            <a:xfrm>
              <a:off x="959043" y="262131"/>
              <a:ext cx="6001315" cy="9714382"/>
            </a:xfrm>
            <a:prstGeom prst="rect">
              <a:avLst/>
            </a:prstGeom>
            <a:noFill/>
            <a:ln>
              <a:noFill/>
            </a:ln>
          </p:spPr>
        </p:pic>
        <p:pic>
          <p:nvPicPr>
            <p:cNvPr id="98" name="Google Shape;98;p7"/>
            <p:cNvPicPr preferRelativeResize="0"/>
            <p:nvPr/>
          </p:nvPicPr>
          <p:blipFill rotWithShape="1">
            <a:blip r:embed="rId4">
              <a:alphaModFix/>
            </a:blip>
            <a:srcRect/>
            <a:stretch/>
          </p:blipFill>
          <p:spPr>
            <a:xfrm>
              <a:off x="1273934" y="1173711"/>
              <a:ext cx="5372525" cy="8297837"/>
            </a:xfrm>
            <a:prstGeom prst="rect">
              <a:avLst/>
            </a:prstGeom>
            <a:noFill/>
            <a:ln>
              <a:noFill/>
            </a:ln>
          </p:spPr>
        </p:pic>
      </p:grpSp>
      <p:sp>
        <p:nvSpPr>
          <p:cNvPr id="99" name="Google Shape;99;p7"/>
          <p:cNvSpPr txBox="1"/>
          <p:nvPr/>
        </p:nvSpPr>
        <p:spPr>
          <a:xfrm>
            <a:off x="7848601" y="999577"/>
            <a:ext cx="9677400" cy="7021859"/>
          </a:xfrm>
          <a:prstGeom prst="rect">
            <a:avLst/>
          </a:prstGeom>
          <a:noFill/>
          <a:ln>
            <a:noFill/>
          </a:ln>
        </p:spPr>
        <p:txBody>
          <a:bodyPr spcFirstLastPara="1" wrap="square" lIns="0" tIns="12700" rIns="0" bIns="0" anchor="t" anchorCtr="0">
            <a:spAutoFit/>
          </a:bodyPr>
          <a:lstStyle/>
          <a:p>
            <a:pPr marL="0" lvl="0" indent="0" algn="l" rtl="0">
              <a:spcBef>
                <a:spcPts val="0"/>
              </a:spcBef>
              <a:spcAft>
                <a:spcPts val="0"/>
              </a:spcAft>
              <a:buNone/>
            </a:pPr>
            <a:r>
              <a:rPr lang="en-US" sz="4400">
                <a:solidFill>
                  <a:srgbClr val="FFB826"/>
                </a:solidFill>
                <a:latin typeface="Montserrat"/>
                <a:ea typeface="Montserrat"/>
                <a:cs typeface="Montserrat"/>
                <a:sym typeface="Montserrat"/>
              </a:rPr>
              <a:t>Art Deco was first introduced to the world at the 1925 Paris World’s Fair, which showcased new technologies, designs, and ideas to an international audience. The style took its name from the event itself: </a:t>
            </a:r>
            <a:endParaRPr/>
          </a:p>
          <a:p>
            <a:pPr marL="0" lvl="0" indent="0" algn="l" rtl="0">
              <a:spcBef>
                <a:spcPts val="0"/>
              </a:spcBef>
              <a:spcAft>
                <a:spcPts val="0"/>
              </a:spcAft>
              <a:buNone/>
            </a:pPr>
            <a:endParaRPr sz="4400">
              <a:solidFill>
                <a:srgbClr val="FFB826"/>
              </a:solidFill>
              <a:latin typeface="Montserrat"/>
              <a:ea typeface="Montserrat"/>
              <a:cs typeface="Montserrat"/>
              <a:sym typeface="Montserrat"/>
            </a:endParaRPr>
          </a:p>
          <a:p>
            <a:pPr marL="12065" marR="5080" lvl="0" indent="0" algn="l" rtl="0">
              <a:lnSpc>
                <a:spcPct val="128600"/>
              </a:lnSpc>
              <a:spcBef>
                <a:spcPts val="0"/>
              </a:spcBef>
              <a:spcAft>
                <a:spcPts val="0"/>
              </a:spcAft>
              <a:buNone/>
            </a:pPr>
            <a:r>
              <a:rPr lang="en-US" sz="4200" i="1">
                <a:solidFill>
                  <a:srgbClr val="FFB826"/>
                </a:solidFill>
                <a:latin typeface="Montserrat"/>
                <a:ea typeface="Montserrat"/>
                <a:cs typeface="Montserrat"/>
                <a:sym typeface="Montserrat"/>
              </a:rPr>
              <a:t>The Exposition Internationale des </a:t>
            </a:r>
            <a:r>
              <a:rPr lang="en-US" sz="4200" i="1">
                <a:solidFill>
                  <a:srgbClr val="FF0000"/>
                </a:solidFill>
                <a:latin typeface="Montserrat"/>
                <a:ea typeface="Montserrat"/>
                <a:cs typeface="Montserrat"/>
                <a:sym typeface="Montserrat"/>
              </a:rPr>
              <a:t>Art</a:t>
            </a:r>
            <a:r>
              <a:rPr lang="en-US" sz="4200" i="1">
                <a:solidFill>
                  <a:srgbClr val="FFB826"/>
                </a:solidFill>
                <a:latin typeface="Montserrat"/>
                <a:ea typeface="Montserrat"/>
                <a:cs typeface="Montserrat"/>
                <a:sym typeface="Montserrat"/>
              </a:rPr>
              <a:t>s </a:t>
            </a:r>
            <a:r>
              <a:rPr lang="en-US" sz="4200" i="1">
                <a:solidFill>
                  <a:srgbClr val="FF0000"/>
                </a:solidFill>
                <a:latin typeface="Montserrat"/>
                <a:ea typeface="Montserrat"/>
                <a:cs typeface="Montserrat"/>
                <a:sym typeface="Montserrat"/>
              </a:rPr>
              <a:t>Deco</a:t>
            </a:r>
            <a:r>
              <a:rPr lang="en-US" sz="4200" i="1">
                <a:solidFill>
                  <a:srgbClr val="FFB826"/>
                </a:solidFill>
                <a:latin typeface="Montserrat"/>
                <a:ea typeface="Montserrat"/>
                <a:cs typeface="Montserrat"/>
                <a:sym typeface="Montserrat"/>
              </a:rPr>
              <a:t>ratifs</a:t>
            </a:r>
            <a:endParaRPr sz="4200" i="1">
              <a:solidFill>
                <a:srgbClr val="FFB826"/>
              </a:solidFill>
              <a:latin typeface="Montserrat"/>
              <a:ea typeface="Montserrat"/>
              <a:cs typeface="Montserrat"/>
              <a:sym typeface="Montserra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104" name="Google Shape;104;p8"/>
          <p:cNvPicPr preferRelativeResize="0"/>
          <p:nvPr/>
        </p:nvPicPr>
        <p:blipFill rotWithShape="1">
          <a:blip r:embed="rId3">
            <a:alphaModFix/>
          </a:blip>
          <a:srcRect l="-14926" t="1468" r="-11143"/>
          <a:stretch/>
        </p:blipFill>
        <p:spPr>
          <a:xfrm>
            <a:off x="400" y="0"/>
            <a:ext cx="9144004" cy="10287000"/>
          </a:xfrm>
          <a:prstGeom prst="rect">
            <a:avLst/>
          </a:prstGeom>
          <a:noFill/>
          <a:ln>
            <a:noFill/>
          </a:ln>
        </p:spPr>
      </p:pic>
      <p:sp>
        <p:nvSpPr>
          <p:cNvPr id="105" name="Google Shape;105;p8"/>
          <p:cNvSpPr txBox="1"/>
          <p:nvPr/>
        </p:nvSpPr>
        <p:spPr>
          <a:xfrm>
            <a:off x="9144000" y="1299002"/>
            <a:ext cx="8839200" cy="6186248"/>
          </a:xfrm>
          <a:prstGeom prst="rect">
            <a:avLst/>
          </a:prstGeom>
          <a:noFill/>
          <a:ln>
            <a:noFill/>
          </a:ln>
        </p:spPr>
        <p:txBody>
          <a:bodyPr spcFirstLastPara="1" wrap="square" lIns="182850" tIns="182850" rIns="182850" bIns="182850" anchor="ctr" anchorCtr="0">
            <a:spAutoFit/>
          </a:bodyPr>
          <a:lstStyle/>
          <a:p>
            <a:pPr marL="0" lvl="0" indent="0" algn="l" rtl="0">
              <a:spcBef>
                <a:spcPts val="0"/>
              </a:spcBef>
              <a:spcAft>
                <a:spcPts val="0"/>
              </a:spcAft>
              <a:buNone/>
            </a:pPr>
            <a:r>
              <a:rPr lang="en-US" sz="5400">
                <a:solidFill>
                  <a:srgbClr val="FFB826"/>
                </a:solidFill>
                <a:latin typeface="Montserrat"/>
                <a:ea typeface="Montserrat"/>
                <a:cs typeface="Montserrat"/>
                <a:sym typeface="Montserrat"/>
              </a:rPr>
              <a:t>Art Deco is an aesthetic and architectural style that flourished between World War I and World War II, a period now known as the Modern era.</a:t>
            </a:r>
            <a:endParaRPr/>
          </a:p>
        </p:txBody>
      </p:sp>
      <p:sp>
        <p:nvSpPr>
          <p:cNvPr id="106" name="Google Shape;106;p8"/>
          <p:cNvSpPr txBox="1"/>
          <p:nvPr/>
        </p:nvSpPr>
        <p:spPr>
          <a:xfrm>
            <a:off x="9268968" y="7886700"/>
            <a:ext cx="7114032" cy="55396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rgbClr val="FFB826"/>
              </a:buClr>
              <a:buSzPts val="2400"/>
              <a:buFont typeface="Roboto"/>
              <a:buNone/>
            </a:pPr>
            <a:r>
              <a:rPr lang="en-US" sz="2400">
                <a:solidFill>
                  <a:srgbClr val="FFB826"/>
                </a:solidFill>
                <a:latin typeface="Roboto"/>
                <a:ea typeface="Roboto"/>
                <a:cs typeface="Roboto"/>
                <a:sym typeface="Roboto"/>
              </a:rPr>
              <a:t>Photo: Margaret Bourke White, 1934</a:t>
            </a:r>
            <a:endParaRPr sz="2400">
              <a:solidFill>
                <a:srgbClr val="FFB826"/>
              </a:solidFill>
              <a:latin typeface="Roboto"/>
              <a:ea typeface="Roboto"/>
              <a:cs typeface="Roboto"/>
              <a:sym typeface="Roboto"/>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pic>
        <p:nvPicPr>
          <p:cNvPr id="111" name="Google Shape;111;p9" title="2_MBW 1930_sm.jpg"/>
          <p:cNvPicPr preferRelativeResize="0"/>
          <p:nvPr/>
        </p:nvPicPr>
        <p:blipFill rotWithShape="1">
          <a:blip r:embed="rId3">
            <a:alphaModFix/>
          </a:blip>
          <a:srcRect/>
          <a:stretch/>
        </p:blipFill>
        <p:spPr>
          <a:xfrm>
            <a:off x="9982200" y="1"/>
            <a:ext cx="7239000" cy="10287000"/>
          </a:xfrm>
          <a:prstGeom prst="rect">
            <a:avLst/>
          </a:prstGeom>
          <a:noFill/>
          <a:ln>
            <a:noFill/>
          </a:ln>
        </p:spPr>
      </p:pic>
      <p:sp>
        <p:nvSpPr>
          <p:cNvPr id="112" name="Google Shape;112;p9"/>
          <p:cNvSpPr txBox="1"/>
          <p:nvPr/>
        </p:nvSpPr>
        <p:spPr>
          <a:xfrm>
            <a:off x="533400" y="1028700"/>
            <a:ext cx="9144000" cy="7017245"/>
          </a:xfrm>
          <a:prstGeom prst="rect">
            <a:avLst/>
          </a:prstGeom>
          <a:noFill/>
          <a:ln>
            <a:noFill/>
          </a:ln>
        </p:spPr>
        <p:txBody>
          <a:bodyPr spcFirstLastPara="1" wrap="square" lIns="182850" tIns="182850" rIns="182850" bIns="182850" anchor="ctr" anchorCtr="0">
            <a:spAutoFit/>
          </a:bodyPr>
          <a:lstStyle/>
          <a:p>
            <a:pPr marL="0" lvl="0" indent="0" algn="l" rtl="0">
              <a:spcBef>
                <a:spcPts val="0"/>
              </a:spcBef>
              <a:spcAft>
                <a:spcPts val="0"/>
              </a:spcAft>
              <a:buNone/>
            </a:pPr>
            <a:r>
              <a:rPr lang="en-US" sz="4800">
                <a:solidFill>
                  <a:srgbClr val="FFB826"/>
                </a:solidFill>
                <a:latin typeface="Montserrat"/>
                <a:ea typeface="Montserrat"/>
                <a:cs typeface="Montserrat"/>
                <a:sym typeface="Montserrat"/>
              </a:rPr>
              <a:t>Reflecting a time of ambition and originality, Art Deco emerged during the machine age, blending new technologies with artistic expression and drawing inspiration from diverse eras and cultures around the world.</a:t>
            </a:r>
            <a:endParaRPr/>
          </a:p>
        </p:txBody>
      </p:sp>
      <p:sp>
        <p:nvSpPr>
          <p:cNvPr id="113" name="Google Shape;113;p9"/>
          <p:cNvSpPr txBox="1"/>
          <p:nvPr/>
        </p:nvSpPr>
        <p:spPr>
          <a:xfrm>
            <a:off x="533400" y="8572500"/>
            <a:ext cx="9144000" cy="461665"/>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rgbClr val="FFB826"/>
              </a:buClr>
              <a:buSzPts val="2400"/>
              <a:buFont typeface="Roboto"/>
              <a:buNone/>
            </a:pPr>
            <a:r>
              <a:rPr lang="en-US" sz="2400">
                <a:solidFill>
                  <a:srgbClr val="FFB826"/>
                </a:solidFill>
                <a:latin typeface="Roboto"/>
                <a:ea typeface="Roboto"/>
                <a:cs typeface="Roboto"/>
                <a:sym typeface="Roboto"/>
              </a:rPr>
              <a:t>Photo: Margaret Bourke White, 1934</a:t>
            </a:r>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2126</Words>
  <Application>Microsoft Macintosh PowerPoint</Application>
  <PresentationFormat>Custom</PresentationFormat>
  <Paragraphs>155</Paragraphs>
  <Slides>45</Slides>
  <Notes>45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45</vt:i4>
      </vt:variant>
    </vt:vector>
  </HeadingPairs>
  <TitlesOfParts>
    <vt:vector size="52" baseType="lpstr">
      <vt:lpstr>Roboto</vt:lpstr>
      <vt:lpstr>Montserrat</vt:lpstr>
      <vt:lpstr>Arial</vt:lpstr>
      <vt:lpstr>Montserrat Light</vt:lpstr>
      <vt:lpstr>Helvetica Neue</vt:lpstr>
      <vt:lpstr>Calibri</vt:lpstr>
      <vt:lpstr>Office Theme</vt:lpstr>
      <vt:lpstr>Describing Deco</vt:lpstr>
      <vt:lpstr>   What is Art Deco?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Architects began designing skyscrapers that embodied the spirit of this new era.</vt:lpstr>
      <vt:lpstr>Art Deco Around the World</vt:lpstr>
      <vt:lpstr>PowerPoint Presentation</vt:lpstr>
      <vt:lpstr>PowerPoint Presentation</vt:lpstr>
      <vt:lpstr>Wide bases + narrow tops</vt:lpstr>
      <vt:lpstr>Vertical Accentuation</vt:lpstr>
      <vt:lpstr>PowerPoint Presentation</vt:lpstr>
      <vt:lpstr>Parapets:  a low wall or railing along the edge of a roof, balcony, terrace, or bridge, often serving as a safety barrier or decorative element.</vt:lpstr>
      <vt:lpstr>Sculptural Relief</vt:lpstr>
      <vt:lpstr>Spandrels:  refer to the area between the windows. They can be purely structural or decorative for visual effect.</vt:lpstr>
      <vt:lpstr>PowerPoint Presentation</vt:lpstr>
      <vt:lpstr>Terracotta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African Designs</vt:lpstr>
      <vt:lpstr>Ancient Egyptian Art</vt:lpstr>
      <vt:lpstr>Avant-Garde Art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angela wingate</cp:lastModifiedBy>
  <cp:revision>2</cp:revision>
  <dcterms:created xsi:type="dcterms:W3CDTF">2025-08-06T20:14:59Z</dcterms:created>
  <dcterms:modified xsi:type="dcterms:W3CDTF">2025-09-29T16:14:39Z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2024-01-10T00:00:00Z</vt:filetime>
  </property>
  <property fmtid="{D5CDD505-2E9C-101B-9397-08002B2CF9AE}" pid="3" name="Creator">
    <vt:lpwstr>Keynote</vt:lpwstr>
  </property>
  <property fmtid="{D5CDD505-2E9C-101B-9397-08002B2CF9AE}" pid="4" name="LastSaved">
    <vt:filetime>2025-08-06T00:00:00Z</vt:filetime>
  </property>
  <property fmtid="{D5CDD505-2E9C-101B-9397-08002B2CF9AE}" pid="5" name="Producer">
    <vt:lpwstr>macOS Version 14.3 (Build 23D5043d) Quartz PDFContext</vt:lpwstr>
  </property>
</Properties>
</file>