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60" r:id="rId5"/>
    <p:sldId id="262" r:id="rId6"/>
    <p:sldId id="259" r:id="rId7"/>
    <p:sldId id="281" r:id="rId8"/>
    <p:sldId id="261" r:id="rId9"/>
    <p:sldId id="292" r:id="rId10"/>
    <p:sldId id="280" r:id="rId11"/>
    <p:sldId id="283" r:id="rId12"/>
    <p:sldId id="277" r:id="rId13"/>
    <p:sldId id="278" r:id="rId14"/>
    <p:sldId id="282" r:id="rId15"/>
    <p:sldId id="279" r:id="rId16"/>
    <p:sldId id="284" r:id="rId17"/>
    <p:sldId id="285" r:id="rId18"/>
    <p:sldId id="286" r:id="rId19"/>
    <p:sldId id="287" r:id="rId20"/>
    <p:sldId id="288" r:id="rId21"/>
    <p:sldId id="289" r:id="rId22"/>
    <p:sldId id="271" r:id="rId23"/>
    <p:sldId id="290" r:id="rId24"/>
    <p:sldId id="264" r:id="rId25"/>
    <p:sldId id="293" r:id="rId26"/>
    <p:sldId id="294" r:id="rId27"/>
    <p:sldId id="291" r:id="rId28"/>
  </p:sldIdLst>
  <p:sldSz cx="18288000" cy="10287000"/>
  <p:notesSz cx="6858000" cy="9144000"/>
  <p:embeddedFontLst>
    <p:embeddedFont>
      <p:font typeface="Abril Fatface" panose="020B0604020202020204" charset="0"/>
      <p:regular r:id="rId30"/>
    </p:embeddedFont>
    <p:embeddedFont>
      <p:font typeface="Calibri" panose="020F0502020204030204" pitchFamily="34" charset="0"/>
      <p:regular r:id="rId31"/>
      <p:bold r:id="rId32"/>
      <p:italic r:id="rId33"/>
      <p:boldItalic r:id="rId34"/>
    </p:embeddedFont>
    <p:embeddedFont>
      <p:font typeface="Diplomata SC" panose="020B0604020202020204" charset="0"/>
      <p:regular r:id="rId35"/>
    </p:embeddedFont>
    <p:embeddedFont>
      <p:font typeface="Lato"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7" autoAdjust="0"/>
    <p:restoredTop sz="61916" autoAdjust="0"/>
  </p:normalViewPr>
  <p:slideViewPr>
    <p:cSldViewPr snapToGrid="0">
      <p:cViewPr varScale="1">
        <p:scale>
          <a:sx n="47" d="100"/>
          <a:sy n="47" d="100"/>
        </p:scale>
        <p:origin x="199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These stepped levels tie into the common shape of a wide base and narrow top, so these pyramid like levels also tie into the zoning restrictions created at the time. </a:t>
            </a: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52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-Parapets are a low wall along the roof of a building. Originally protective or defensive, the parapets of Art Deco architecture are largely decorative</a:t>
            </a: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507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-Sculptural relief features sculptures that project from their backing material, instead of being carved into the stone or metal itself.</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-Many ornaments like these were meant to explain what the  building’s purpose was! This is the Associated Press building, so the sculpture references the newspaper business at the time. </a:t>
            </a:r>
          </a:p>
          <a:p>
            <a:pPr marL="0" lvl="0" indent="0" algn="l" rtl="0">
              <a:spcBef>
                <a:spcPts val="0"/>
              </a:spcBef>
              <a:spcAft>
                <a:spcPts val="0"/>
              </a:spcAft>
              <a:buNone/>
            </a:pP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65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-Spandrels refer both to the triangular space found in the upper corners of arches, and to a rectangular space between windows of adjacent floors. They also help accentuate a building’s verticality, as they help emphasize those vertical lines. See: vertical accentuation!</a:t>
            </a: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16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-Floral patterns sometimes found their</a:t>
            </a:r>
            <a:r>
              <a:rPr lang="en-US" baseline="0" dirty="0" smtClean="0"/>
              <a:t> way into decorations like these </a:t>
            </a:r>
            <a:r>
              <a:rPr lang="en-US" baseline="0" smtClean="0"/>
              <a:t>as well.</a:t>
            </a: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09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-Terra cotta is a clay-based ceramic material.</a:t>
            </a:r>
            <a:r>
              <a:rPr lang="en-US" baseline="0" dirty="0" smtClean="0"/>
              <a:t> Along with new minds of metal alloys and different colors of brick, the frequent use of this material in decoration was part of a common Deco phenomenon to use brash colors whenever possible</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66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-These metal gargoyles decorate the Chrysler building. Note the hood ornament and car wheels in the designs. Like many Deco</a:t>
            </a:r>
            <a:r>
              <a:rPr lang="en-US" baseline="0" dirty="0" smtClean="0"/>
              <a:t> decorations, these gargoyles are a clear indication of who the building was made for.</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-After WWI, metal production could now be shifted towards peaceful purposes. Better technological innovations that developed ruing wartime could now be put to use to make taller and stronger buildings.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-Metal alloys (combinations of two or more metals, or a metal and a non-metal), were very important in architecture, as they were often stronger, more weather resistant, and less likely to rust than their pure-metal equivalents. Bronze, for example, is an alloy of copper and tin, with other components sometimes mixed in. This new technology allowed for metal accents like the decoration on top of the Chrysler Building. Metalwork is an important feature of NY Deco buildings.</a:t>
            </a:r>
          </a:p>
          <a:p>
            <a:pPr marL="0" lvl="0" indent="0" algn="l" rtl="0">
              <a:spcBef>
                <a:spcPts val="0"/>
              </a:spcBef>
              <a:spcAft>
                <a:spcPts val="0"/>
              </a:spcAft>
              <a:buNone/>
            </a:pP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12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525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the following slides, instructors should note the visual similarities and influences found between the two photos.</a:t>
            </a:r>
            <a:endParaRPr dirty="0"/>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277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64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-Keep track of student responses for potential use in the next “Designing Deco” session!</a:t>
            </a:r>
          </a:p>
          <a:p>
            <a:pPr marL="158750" indent="0" rtl="0">
              <a:buNone/>
            </a:pPr>
            <a:endParaRPr lang="en-US" sz="1100" b="0" i="0" u="none" strike="noStrike" cap="none" dirty="0" smtClean="0">
              <a:solidFill>
                <a:srgbClr val="000000"/>
              </a:solidFill>
              <a:effectLst/>
              <a:latin typeface="Arial"/>
              <a:ea typeface="Arial"/>
              <a:cs typeface="Arial"/>
              <a:sym typeface="Arial"/>
            </a:endParaRPr>
          </a:p>
          <a:p>
            <a:pPr marL="158750" indent="0" rtl="0">
              <a:buNone/>
            </a:pPr>
            <a:r>
              <a:rPr lang="en-US" sz="1100" b="0" i="0" u="none" strike="noStrike" cap="none" dirty="0" smtClean="0">
                <a:solidFill>
                  <a:srgbClr val="000000"/>
                </a:solidFill>
                <a:effectLst/>
                <a:latin typeface="Arial"/>
                <a:ea typeface="Arial"/>
                <a:cs typeface="Arial"/>
                <a:sym typeface="Arial"/>
              </a:rPr>
              <a:t>-Instructor can also ask what an architect would have had to consider when designing their own school.</a:t>
            </a:r>
            <a:endParaRPr lang="en-US" b="0" dirty="0" smtClean="0">
              <a:effectLst/>
            </a:endParaRPr>
          </a:p>
          <a:p>
            <a:pPr marL="158750" indent="0">
              <a:buNone/>
            </a:pPr>
            <a:r>
              <a:rPr lang="en-US" dirty="0" smtClean="0"/>
              <a:t/>
            </a:r>
            <a:br>
              <a:rPr lang="en-US" dirty="0" smtClean="0"/>
            </a:b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-Alternate image: https://www.metmuseum.org/art/collection/search/548437</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-Instructors can point out the marshes and the distinct bell-like shape in the ancient art, drawing a clear visual comparison to the Chrysler building elevator</a:t>
            </a:r>
          </a:p>
          <a:p>
            <a:pPr marL="0" lvl="0" indent="0" algn="l" rtl="0">
              <a:spcBef>
                <a:spcPts val="0"/>
              </a:spcBef>
              <a:spcAft>
                <a:spcPts val="0"/>
              </a:spcAft>
              <a:buNone/>
            </a:pPr>
            <a:endParaRPr dirty="0"/>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75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-Once</a:t>
            </a:r>
            <a:r>
              <a:rPr lang="en-US" sz="1100" b="0" i="0" u="none" strike="noStrike" cap="none" baseline="0" dirty="0" smtClean="0">
                <a:solidFill>
                  <a:srgbClr val="000000"/>
                </a:solidFill>
                <a:effectLst/>
                <a:latin typeface="Arial"/>
                <a:ea typeface="Arial"/>
                <a:cs typeface="Arial"/>
                <a:sym typeface="Arial"/>
              </a:rPr>
              <a:t> again, we see art emphasizing the buildings’ message and purpose. John D. Rockefeller Jr. was a businessman and philanthropist, as well as a devout believer in international understanding and relations. </a:t>
            </a:r>
          </a:p>
          <a:p>
            <a:pPr marL="0" lvl="0" indent="0" algn="l" rtl="0">
              <a:spcBef>
                <a:spcPts val="0"/>
              </a:spcBef>
              <a:spcAft>
                <a:spcPts val="0"/>
              </a:spcAft>
              <a:buNone/>
            </a:pPr>
            <a:endParaRPr lang="en-US" sz="1100" b="0" i="0" u="none" strike="noStrike" cap="none" baseline="0"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baseline="0" dirty="0" smtClean="0">
                <a:solidFill>
                  <a:srgbClr val="000000"/>
                </a:solidFill>
                <a:effectLst/>
                <a:latin typeface="Arial"/>
                <a:ea typeface="Arial"/>
                <a:cs typeface="Arial"/>
                <a:sym typeface="Arial"/>
              </a:rPr>
              <a:t>-”Atlas” sits in front of the “International Building,” and thus it emphasizes what its creators deemed important about the building’s message.</a:t>
            </a:r>
            <a:endParaRPr lang="en-US" sz="1100" b="0" i="0" u="none" strike="noStrike" cap="none" dirty="0" smtClean="0">
              <a:solidFill>
                <a:srgbClr val="000000"/>
              </a:solidFill>
              <a:effectLst/>
              <a:latin typeface="Arial"/>
              <a:ea typeface="Arial"/>
              <a:cs typeface="Arial"/>
              <a:sym typeface="Arial"/>
            </a:endParaRPr>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8885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Emphasize to students that, while Art Deco was hugely influential in NYC, it also has a strong global presence.</a:t>
            </a:r>
            <a:endParaRPr dirty="0"/>
          </a:p>
        </p:txBody>
      </p:sp>
      <p:sp>
        <p:nvSpPr>
          <p:cNvPr id="237" name="Google Shape;23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654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Note: the second furniture</a:t>
            </a:r>
            <a:r>
              <a:rPr lang="en-US" baseline="0" dirty="0" smtClean="0"/>
              <a:t> picture is a Paul Frankly piece literally called a “skyscraper cabinet.” He famously designed furniture pieces that resembled buildings.</a:t>
            </a:r>
            <a:endParaRPr dirty="0"/>
          </a:p>
        </p:txBody>
      </p:sp>
      <p:sp>
        <p:nvSpPr>
          <p:cNvPr id="163" name="Google Shape;1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smtClean="0"/>
              <a:t/>
            </a:r>
            <a:br>
              <a:rPr lang="en-US" dirty="0" smtClean="0"/>
            </a:b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368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smtClean="0"/>
              <a:t/>
            </a:r>
            <a:br>
              <a:rPr lang="en-US" dirty="0" smtClean="0"/>
            </a:br>
            <a:r>
              <a:rPr lang="en-US" dirty="0" smtClean="0"/>
              <a:t>This image is from the end</a:t>
            </a:r>
            <a:r>
              <a:rPr lang="en-US" baseline="0" dirty="0" smtClean="0"/>
              <a:t> credits of the new Disney Plus Percy Jackson adaptation.</a:t>
            </a: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915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466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-The following vocabulary terms track with the students’ worksheets. As you go through these slides, allow relevant time for students to write down definitions or ask questions. </a:t>
            </a:r>
            <a:endParaRPr dirty="0"/>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-Massing is the physical shape of a building.</a:t>
            </a:r>
            <a:endParaRPr lang="en-US" b="0" dirty="0">
              <a:effectLst/>
            </a:endParaRPr>
          </a:p>
          <a:p>
            <a:pPr marL="158750" indent="0">
              <a:buNone/>
            </a:pPr>
            <a:r>
              <a:rPr lang="en-US" dirty="0"/>
              <a:t/>
            </a:r>
            <a:br>
              <a:rPr lang="en-US" dirty="0"/>
            </a:b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612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-This popular kind of shape was actually created in response to a NYC zoning law. In 1916, the city passed a law which regulated the shape of skyscrapers to make sure that light and air would reach the sidewalk below. Tall buildings blocked sunlight and cast shadows and made neighboring buildings dark. Before skyscrapers, this wasn’t a huge problem for the city, as buildings could only be built so high anyway. </a:t>
            </a:r>
            <a:endParaRPr lang="en-US" b="0" dirty="0">
              <a:effectLst/>
            </a:endParaRPr>
          </a:p>
          <a:p>
            <a:pPr marL="158750" indent="0" rtl="0">
              <a:spcBef>
                <a:spcPts val="0"/>
              </a:spcBef>
              <a:spcAft>
                <a:spcPts val="0"/>
              </a:spcAft>
              <a:buNone/>
            </a:pPr>
            <a:endParaRPr lang="en-US" sz="1800" b="0" i="0" u="none" strike="noStrike" dirty="0">
              <a:solidFill>
                <a:srgbClr val="000000"/>
              </a:solidFill>
              <a:effectLst/>
              <a:latin typeface="Arial" panose="020B0604020202020204" pitchFamily="34" charset="0"/>
            </a:endParaRPr>
          </a:p>
          <a:p>
            <a:pPr marL="158750" indent="0" rtl="0">
              <a:spcBef>
                <a:spcPts val="0"/>
              </a:spcBef>
              <a:spcAft>
                <a:spcPts val="0"/>
              </a:spcAft>
              <a:buNone/>
            </a:pPr>
            <a:r>
              <a:rPr lang="en-US" sz="1800" b="0" i="0" u="none" strike="noStrike">
                <a:solidFill>
                  <a:srgbClr val="000000"/>
                </a:solidFill>
                <a:effectLst/>
                <a:latin typeface="Arial" panose="020B0604020202020204" pitchFamily="34" charset="0"/>
              </a:rPr>
              <a:t>-The </a:t>
            </a:r>
            <a:r>
              <a:rPr lang="en-US" sz="1800" b="0" i="0" u="none" strike="noStrike" dirty="0">
                <a:solidFill>
                  <a:srgbClr val="000000"/>
                </a:solidFill>
                <a:effectLst/>
                <a:latin typeface="Arial" panose="020B0604020202020204" pitchFamily="34" charset="0"/>
              </a:rPr>
              <a:t>law stated that once the building reached a certain height, the overall mass had to be reduced, thus creating setbacks, or the stepped pyramid look.</a:t>
            </a:r>
            <a:r>
              <a:rPr lang="en-US" dirty="0"/>
              <a:t/>
            </a:r>
            <a:br>
              <a:rPr lang="en-US" dirty="0"/>
            </a:b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smtClean="0">
                <a:solidFill>
                  <a:srgbClr val="000000"/>
                </a:solidFill>
                <a:effectLst/>
                <a:latin typeface="Arial" panose="020B0604020202020204" pitchFamily="34" charset="0"/>
              </a:rPr>
              <a:t>-Art Deco buildings often use vertical shapes and lines to emphasize, or accentuate, the vertical height of the building.</a:t>
            </a:r>
          </a:p>
          <a:p>
            <a:pPr marL="158750" indent="0" rtl="0">
              <a:spcBef>
                <a:spcPts val="0"/>
              </a:spcBef>
              <a:spcAft>
                <a:spcPts val="0"/>
              </a:spcAft>
              <a:buNone/>
            </a:pPr>
            <a:endParaRPr lang="en-US" sz="1800" b="0" i="0" u="none" strike="noStrike" dirty="0" smtClean="0">
              <a:solidFill>
                <a:srgbClr val="000000"/>
              </a:solidFill>
              <a:effectLst/>
              <a:latin typeface="Arial" panose="020B0604020202020204" pitchFamily="34" charset="0"/>
            </a:endParaRPr>
          </a:p>
          <a:p>
            <a:pPr marL="158750" indent="0" rtl="0">
              <a:spcBef>
                <a:spcPts val="0"/>
              </a:spcBef>
              <a:spcAft>
                <a:spcPts val="0"/>
              </a:spcAft>
              <a:buNone/>
            </a:pPr>
            <a:r>
              <a:rPr lang="en-US" sz="1800" b="0" i="0" u="none" strike="noStrike" dirty="0" smtClean="0">
                <a:solidFill>
                  <a:srgbClr val="000000"/>
                </a:solidFill>
                <a:effectLst/>
                <a:latin typeface="Arial" panose="020B0604020202020204" pitchFamily="34" charset="0"/>
              </a:rPr>
              <a:t>-The phrase Art Deco didn’t exist until 1966. So until then, architects actually called this style the “vertical style!” It was all about emphasizing the buildings height. Recessed windows helped with this effect, as did uninterrupted brick columns on either side of those windows. </a:t>
            </a:r>
            <a:r>
              <a:rPr lang="en-US" sz="1100" b="0" i="0" u="none" strike="noStrike" cap="none" dirty="0" smtClean="0">
                <a:solidFill>
                  <a:srgbClr val="000000"/>
                </a:solidFill>
                <a:effectLst/>
                <a:latin typeface="Arial"/>
                <a:ea typeface="Arial"/>
                <a:cs typeface="Arial"/>
                <a:sym typeface="Arial"/>
              </a:rPr>
              <a:t>See: spandrels!</a:t>
            </a:r>
            <a:endParaRPr lang="en-US" sz="1800" b="0" i="0" u="none" strike="noStrike" dirty="0" smtClean="0">
              <a:solidFill>
                <a:srgbClr val="000000"/>
              </a:solidFill>
              <a:effectLst/>
              <a:latin typeface="Arial" panose="020B0604020202020204" pitchFamily="34" charset="0"/>
            </a:endParaRPr>
          </a:p>
          <a:p>
            <a:pPr marL="158750" indent="0" rtl="0">
              <a:spcBef>
                <a:spcPts val="0"/>
              </a:spcBef>
              <a:spcAft>
                <a:spcPts val="0"/>
              </a:spcAft>
              <a:buNone/>
            </a:pPr>
            <a:r>
              <a:rPr lang="en-US" dirty="0" smtClean="0"/>
              <a:t/>
            </a:r>
            <a:br>
              <a:rPr lang="en-US" dirty="0" smtClean="0"/>
            </a:b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737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l="15799" t="27574" r="15953" b="27627"/>
          <a:stretch/>
        </p:blipFill>
        <p:spPr>
          <a:xfrm>
            <a:off x="-41565" y="0"/>
            <a:ext cx="18329565" cy="10274968"/>
          </a:xfrm>
          <a:prstGeom prst="rect">
            <a:avLst/>
          </a:prstGeom>
          <a:noFill/>
          <a:ln>
            <a:noFill/>
          </a:ln>
        </p:spPr>
      </p:pic>
      <p:sp>
        <p:nvSpPr>
          <p:cNvPr id="85" name="Google Shape;85;p13"/>
          <p:cNvSpPr txBox="1"/>
          <p:nvPr/>
        </p:nvSpPr>
        <p:spPr>
          <a:xfrm>
            <a:off x="1492401" y="3553693"/>
            <a:ext cx="15303172" cy="317958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0331" b="0" i="0" u="none" strike="noStrike" cap="none" dirty="0">
                <a:solidFill>
                  <a:srgbClr val="EDBD4E"/>
                </a:solidFill>
                <a:latin typeface="Diplomata SC"/>
                <a:ea typeface="Diplomata SC"/>
                <a:cs typeface="Diplomata SC"/>
                <a:sym typeface="Diplomata SC"/>
              </a:rPr>
              <a:t>Describing Deco</a:t>
            </a:r>
            <a:endParaRPr dirty="0"/>
          </a:p>
        </p:txBody>
      </p:sp>
      <p:pic>
        <p:nvPicPr>
          <p:cNvPr id="2" name="Picture 1"/>
          <p:cNvPicPr>
            <a:picLocks noChangeAspect="1"/>
          </p:cNvPicPr>
          <p:nvPr/>
        </p:nvPicPr>
        <p:blipFill>
          <a:blip r:embed="rId4"/>
          <a:stretch>
            <a:fillRect/>
          </a:stretch>
        </p:blipFill>
        <p:spPr>
          <a:xfrm>
            <a:off x="5123328" y="7863908"/>
            <a:ext cx="8174691" cy="11915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12358539" y="2394408"/>
            <a:ext cx="5646657" cy="7635712"/>
          </a:xfrm>
          <a:prstGeom prst="rect">
            <a:avLst/>
          </a:prstGeom>
          <a:noFill/>
          <a:ln>
            <a:noFill/>
          </a:ln>
        </p:spPr>
      </p:pic>
      <p:sp>
        <p:nvSpPr>
          <p:cNvPr id="132" name="Google Shape;132;p18"/>
          <p:cNvSpPr txBox="1"/>
          <p:nvPr/>
        </p:nvSpPr>
        <p:spPr>
          <a:xfrm>
            <a:off x="6502962" y="1180782"/>
            <a:ext cx="5556517" cy="101566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600" b="0" i="0" u="none" strike="noStrike" cap="none" dirty="0">
                <a:solidFill>
                  <a:srgbClr val="EDBD4E"/>
                </a:solidFill>
                <a:latin typeface="Abril Fatface"/>
                <a:ea typeface="Abril Fatface"/>
                <a:cs typeface="Abril Fatface"/>
                <a:sym typeface="Abril Fatface"/>
              </a:rPr>
              <a:t>Unique roofs</a:t>
            </a:r>
            <a:endParaRPr sz="1050" dirty="0"/>
          </a:p>
        </p:txBody>
      </p:sp>
      <p:sp>
        <p:nvSpPr>
          <p:cNvPr id="3" name="AutoShape 4" descr="The-Chrysler-Building-Top-Closeup-Picture | Real Estate Week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Google Shape;132;p18">
            <a:extLst>
              <a:ext uri="{FF2B5EF4-FFF2-40B4-BE49-F238E27FC236}">
                <a16:creationId xmlns:a16="http://schemas.microsoft.com/office/drawing/2014/main" id="{DD7FECDF-F0B3-25B8-5BDE-F226852A0A3F}"/>
              </a:ext>
            </a:extLst>
          </p:cNvPr>
          <p:cNvSpPr txBox="1"/>
          <p:nvPr/>
        </p:nvSpPr>
        <p:spPr>
          <a:xfrm>
            <a:off x="5929462" y="8582839"/>
            <a:ext cx="6130018" cy="101566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600" b="0" i="0" u="none" strike="noStrike" cap="none" dirty="0">
                <a:solidFill>
                  <a:srgbClr val="EDBD4E"/>
                </a:solidFill>
                <a:latin typeface="Abril Fatface"/>
                <a:ea typeface="Abril Fatface"/>
                <a:cs typeface="Abril Fatface"/>
                <a:sym typeface="Abril Fatface"/>
              </a:rPr>
              <a:t>Stepped levels</a:t>
            </a:r>
            <a:endParaRPr sz="1050" dirty="0"/>
          </a:p>
        </p:txBody>
      </p:sp>
      <p:pic>
        <p:nvPicPr>
          <p:cNvPr id="4" name="Google Shape;131;p18">
            <a:extLst>
              <a:ext uri="{FF2B5EF4-FFF2-40B4-BE49-F238E27FC236}">
                <a16:creationId xmlns:a16="http://schemas.microsoft.com/office/drawing/2014/main" id="{8BA11C14-AD59-41C5-ADB4-8A8CAA001CFE}"/>
              </a:ext>
            </a:extLst>
          </p:cNvPr>
          <p:cNvPicPr preferRelativeResize="0"/>
          <p:nvPr/>
        </p:nvPicPr>
        <p:blipFill>
          <a:blip r:embed="rId3">
            <a:alphaModFix/>
          </a:blip>
          <a:stretch>
            <a:fillRect/>
          </a:stretch>
        </p:blipFill>
        <p:spPr>
          <a:xfrm>
            <a:off x="358219" y="472911"/>
            <a:ext cx="6287678" cy="6163559"/>
          </a:xfrm>
          <a:prstGeom prst="rect">
            <a:avLst/>
          </a:prstGeom>
          <a:noFill/>
          <a:ln>
            <a:noFill/>
          </a:ln>
        </p:spPr>
      </p:pic>
      <p:pic>
        <p:nvPicPr>
          <p:cNvPr id="2052" name="Picture 4" descr="Photo">
            <a:extLst>
              <a:ext uri="{FF2B5EF4-FFF2-40B4-BE49-F238E27FC236}">
                <a16:creationId xmlns:a16="http://schemas.microsoft.com/office/drawing/2014/main" id="{E0379723-EF9E-40CD-B010-CD85348C6D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319"/>
          <a:stretch/>
        </p:blipFill>
        <p:spPr bwMode="auto">
          <a:xfrm>
            <a:off x="714881" y="811661"/>
            <a:ext cx="5509446" cy="5486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t Deco Society of New York | What is art deco, Art deco architecture, Art  deco society">
            <a:extLst>
              <a:ext uri="{FF2B5EF4-FFF2-40B4-BE49-F238E27FC236}">
                <a16:creationId xmlns:a16="http://schemas.microsoft.com/office/drawing/2014/main" id="{E7C84095-43B2-E09B-ED1E-88971C3AC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2174" y="2780641"/>
            <a:ext cx="4780946" cy="681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7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9059160" y="273377"/>
            <a:ext cx="8229600" cy="9681328"/>
          </a:xfrm>
          <a:prstGeom prst="rect">
            <a:avLst/>
          </a:prstGeom>
          <a:noFill/>
          <a:ln>
            <a:noFill/>
          </a:ln>
        </p:spPr>
      </p:pic>
      <p:sp>
        <p:nvSpPr>
          <p:cNvPr id="132" name="Google Shape;132;p18"/>
          <p:cNvSpPr txBox="1"/>
          <p:nvPr/>
        </p:nvSpPr>
        <p:spPr>
          <a:xfrm>
            <a:off x="1438133" y="4103536"/>
            <a:ext cx="7023479" cy="1354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Parapets</a:t>
            </a:r>
            <a:endParaRPr dirty="0"/>
          </a:p>
        </p:txBody>
      </p:sp>
      <p:sp>
        <p:nvSpPr>
          <p:cNvPr id="3" name="AutoShape 4" descr="The-Chrysler-Building-Top-Closeup-Picture | Real Estate Week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6D0788CF-20D6-8BD4-044A-3CCB464FD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710" y="630758"/>
            <a:ext cx="7243022" cy="902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70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586853" y="528040"/>
            <a:ext cx="7738281" cy="9252400"/>
          </a:xfrm>
          <a:prstGeom prst="rect">
            <a:avLst/>
          </a:prstGeom>
          <a:noFill/>
          <a:ln>
            <a:noFill/>
          </a:ln>
        </p:spPr>
      </p:pic>
      <p:sp>
        <p:nvSpPr>
          <p:cNvPr id="132" name="Google Shape;132;p18"/>
          <p:cNvSpPr txBox="1"/>
          <p:nvPr/>
        </p:nvSpPr>
        <p:spPr>
          <a:xfrm>
            <a:off x="9789654" y="3619380"/>
            <a:ext cx="7023479" cy="27081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Sculptural</a:t>
            </a:r>
          </a:p>
          <a:p>
            <a:pPr marL="0" marR="0" lvl="0" indent="0" algn="ctr" rtl="0">
              <a:lnSpc>
                <a:spcPct val="100000"/>
              </a:lnSpc>
              <a:spcBef>
                <a:spcPts val="0"/>
              </a:spcBef>
              <a:spcAft>
                <a:spcPts val="0"/>
              </a:spcAft>
              <a:buNone/>
            </a:pPr>
            <a:r>
              <a:rPr lang="en-US" sz="8799" dirty="0">
                <a:solidFill>
                  <a:srgbClr val="EDBD4E"/>
                </a:solidFill>
                <a:latin typeface="Abril Fatface"/>
                <a:sym typeface="Abril Fatface"/>
              </a:rPr>
              <a:t>Relief</a:t>
            </a:r>
            <a:endParaRPr dirty="0"/>
          </a:p>
        </p:txBody>
      </p:sp>
      <p:pic>
        <p:nvPicPr>
          <p:cNvPr id="4098" name="Picture 2" descr="50 Rockefeller Plaza is Getting a Stylish New Make-Over | Architectural  Dig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257" y="880379"/>
            <a:ext cx="6838177" cy="854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11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10099343" y="512182"/>
            <a:ext cx="7356144" cy="9252400"/>
          </a:xfrm>
          <a:prstGeom prst="rect">
            <a:avLst/>
          </a:prstGeom>
          <a:noFill/>
          <a:ln>
            <a:noFill/>
          </a:ln>
        </p:spPr>
      </p:pic>
      <p:sp>
        <p:nvSpPr>
          <p:cNvPr id="132" name="Google Shape;132;p18"/>
          <p:cNvSpPr txBox="1"/>
          <p:nvPr/>
        </p:nvSpPr>
        <p:spPr>
          <a:xfrm>
            <a:off x="1438133" y="4103536"/>
            <a:ext cx="7023479" cy="1354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Spandrels</a:t>
            </a:r>
            <a:endParaRPr dirty="0"/>
          </a:p>
        </p:txBody>
      </p:sp>
      <p:sp>
        <p:nvSpPr>
          <p:cNvPr id="3" name="AutoShape 4" descr="The-Chrysler-Building-Top-Closeup-Picture | Real Estate Week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Chrysler Building - The Skyscraper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5129" y="859809"/>
            <a:ext cx="6548556" cy="857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857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820132" y="737255"/>
            <a:ext cx="10341204" cy="8812097"/>
          </a:xfrm>
          <a:prstGeom prst="rect">
            <a:avLst/>
          </a:prstGeom>
          <a:noFill/>
          <a:ln>
            <a:noFill/>
          </a:ln>
        </p:spPr>
      </p:pic>
      <p:sp>
        <p:nvSpPr>
          <p:cNvPr id="132" name="Google Shape;132;p18"/>
          <p:cNvSpPr txBox="1"/>
          <p:nvPr/>
        </p:nvSpPr>
        <p:spPr>
          <a:xfrm>
            <a:off x="11161336" y="3873902"/>
            <a:ext cx="7023479" cy="27081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Geometric</a:t>
            </a:r>
          </a:p>
          <a:p>
            <a:pPr marL="0" marR="0" lvl="0" indent="0" algn="ctr" rtl="0">
              <a:lnSpc>
                <a:spcPct val="100000"/>
              </a:lnSpc>
              <a:spcBef>
                <a:spcPts val="0"/>
              </a:spcBef>
              <a:spcAft>
                <a:spcPts val="0"/>
              </a:spcAft>
              <a:buNone/>
            </a:pPr>
            <a:r>
              <a:rPr lang="en-US" sz="8799" dirty="0">
                <a:solidFill>
                  <a:srgbClr val="EDBD4E"/>
                </a:solidFill>
                <a:latin typeface="Abril Fatface"/>
                <a:sym typeface="Abril Fatface"/>
              </a:rPr>
              <a:t>Patterns</a:t>
            </a:r>
            <a:endParaRPr dirty="0"/>
          </a:p>
        </p:txBody>
      </p:sp>
      <p:pic>
        <p:nvPicPr>
          <p:cNvPr id="4098" name="Picture 2">
            <a:extLst>
              <a:ext uri="{FF2B5EF4-FFF2-40B4-BE49-F238E27FC236}">
                <a16:creationId xmlns:a16="http://schemas.microsoft.com/office/drawing/2014/main" id="{63083ABA-B96D-307A-FCF6-FB3E6C23E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668" y="1123950"/>
            <a:ext cx="9172575" cy="803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85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586853" y="1517714"/>
            <a:ext cx="10857287" cy="7258641"/>
          </a:xfrm>
          <a:prstGeom prst="rect">
            <a:avLst/>
          </a:prstGeom>
          <a:noFill/>
          <a:ln>
            <a:noFill/>
          </a:ln>
        </p:spPr>
      </p:pic>
      <p:sp>
        <p:nvSpPr>
          <p:cNvPr id="132" name="Google Shape;132;p18"/>
          <p:cNvSpPr txBox="1"/>
          <p:nvPr/>
        </p:nvSpPr>
        <p:spPr>
          <a:xfrm>
            <a:off x="11359057" y="4222694"/>
            <a:ext cx="7023479" cy="1354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Terracotta</a:t>
            </a:r>
            <a:endParaRPr dirty="0"/>
          </a:p>
        </p:txBody>
      </p:sp>
      <p:pic>
        <p:nvPicPr>
          <p:cNvPr id="1026" name="Picture 2">
            <a:extLst>
              <a:ext uri="{FF2B5EF4-FFF2-40B4-BE49-F238E27FC236}">
                <a16:creationId xmlns:a16="http://schemas.microsoft.com/office/drawing/2014/main" id="{E34CA31E-FFC6-DC12-1C10-14CCC5C5D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66" y="1880400"/>
            <a:ext cx="9548778" cy="64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9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579750" y="906938"/>
            <a:ext cx="8564250" cy="6361128"/>
          </a:xfrm>
          <a:prstGeom prst="rect">
            <a:avLst/>
          </a:prstGeom>
          <a:noFill/>
          <a:ln>
            <a:noFill/>
          </a:ln>
        </p:spPr>
      </p:pic>
      <p:sp>
        <p:nvSpPr>
          <p:cNvPr id="132" name="Google Shape;132;p18"/>
          <p:cNvSpPr txBox="1"/>
          <p:nvPr/>
        </p:nvSpPr>
        <p:spPr>
          <a:xfrm>
            <a:off x="3235623" y="7581506"/>
            <a:ext cx="11816754" cy="246221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000" dirty="0">
                <a:solidFill>
                  <a:srgbClr val="EDBD4E"/>
                </a:solidFill>
                <a:latin typeface="Abril Fatface"/>
                <a:sym typeface="Abril Fatface"/>
              </a:rPr>
              <a:t>Sculptures showing off new technology</a:t>
            </a:r>
            <a:endParaRPr sz="1200" dirty="0"/>
          </a:p>
        </p:txBody>
      </p:sp>
      <p:pic>
        <p:nvPicPr>
          <p:cNvPr id="5122" name="Picture 2">
            <a:extLst>
              <a:ext uri="{FF2B5EF4-FFF2-40B4-BE49-F238E27FC236}">
                <a16:creationId xmlns:a16="http://schemas.microsoft.com/office/drawing/2014/main" id="{FBD84F31-0387-559D-8FB7-F20BE53A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097" y="1234912"/>
            <a:ext cx="7561419" cy="56761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Chrysler Building">
            <a:extLst>
              <a:ext uri="{FF2B5EF4-FFF2-40B4-BE49-F238E27FC236}">
                <a16:creationId xmlns:a16="http://schemas.microsoft.com/office/drawing/2014/main" id="{A4A8B52C-E55C-A022-E5B9-2A194502C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4577" y="1234911"/>
            <a:ext cx="7568153" cy="567611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31;p18">
            <a:extLst>
              <a:ext uri="{FF2B5EF4-FFF2-40B4-BE49-F238E27FC236}">
                <a16:creationId xmlns:a16="http://schemas.microsoft.com/office/drawing/2014/main" id="{95DB6681-D68B-502E-A1EF-4C10AF70A270}"/>
              </a:ext>
            </a:extLst>
          </p:cNvPr>
          <p:cNvPicPr preferRelativeResize="0"/>
          <p:nvPr/>
        </p:nvPicPr>
        <p:blipFill>
          <a:blip r:embed="rId3">
            <a:alphaModFix/>
          </a:blip>
          <a:stretch>
            <a:fillRect/>
          </a:stretch>
        </p:blipFill>
        <p:spPr>
          <a:xfrm>
            <a:off x="9376528" y="892404"/>
            <a:ext cx="8564250" cy="6361128"/>
          </a:xfrm>
          <a:prstGeom prst="rect">
            <a:avLst/>
          </a:prstGeom>
          <a:noFill/>
          <a:ln>
            <a:noFill/>
          </a:ln>
        </p:spPr>
      </p:pic>
    </p:spTree>
    <p:extLst>
      <p:ext uri="{BB962C8B-B14F-4D97-AF65-F5344CB8AC3E}">
        <p14:creationId xmlns:p14="http://schemas.microsoft.com/office/powerpoint/2010/main" val="236434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0" y="0"/>
            <a:ext cx="18288000" cy="10304799"/>
          </a:xfrm>
          <a:prstGeom prst="rect">
            <a:avLst/>
          </a:prstGeom>
          <a:noFill/>
          <a:ln>
            <a:noFill/>
          </a:ln>
        </p:spPr>
      </p:pic>
      <p:sp>
        <p:nvSpPr>
          <p:cNvPr id="111" name="Google Shape;111;p15"/>
          <p:cNvSpPr txBox="1"/>
          <p:nvPr/>
        </p:nvSpPr>
        <p:spPr>
          <a:xfrm>
            <a:off x="1395167" y="1323245"/>
            <a:ext cx="15290275"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b="0" i="0" u="none" strike="noStrike" cap="none" dirty="0">
                <a:solidFill>
                  <a:srgbClr val="EDBD4E"/>
                </a:solidFill>
                <a:latin typeface="Abril Fatface"/>
                <a:ea typeface="Abril Fatface"/>
                <a:cs typeface="Abril Fatface"/>
                <a:sym typeface="Abril Fatface"/>
              </a:rPr>
              <a:t>Ar</a:t>
            </a:r>
            <a:r>
              <a:rPr lang="en-US" sz="8000" dirty="0">
                <a:solidFill>
                  <a:srgbClr val="EDBD4E"/>
                </a:solidFill>
                <a:latin typeface="Abril Fatface"/>
                <a:ea typeface="Abril Fatface"/>
                <a:cs typeface="Abril Fatface"/>
                <a:sym typeface="Abril Fatface"/>
              </a:rPr>
              <a:t>t Deco’s Cultural Influences</a:t>
            </a:r>
            <a:endParaRPr sz="1200" dirty="0"/>
          </a:p>
        </p:txBody>
      </p:sp>
      <p:sp>
        <p:nvSpPr>
          <p:cNvPr id="3" name="TextBox 2">
            <a:extLst>
              <a:ext uri="{FF2B5EF4-FFF2-40B4-BE49-F238E27FC236}">
                <a16:creationId xmlns:a16="http://schemas.microsoft.com/office/drawing/2014/main" id="{0ACF6123-A658-E8EC-7BE1-4DC9A5E83324}"/>
              </a:ext>
            </a:extLst>
          </p:cNvPr>
          <p:cNvSpPr txBox="1"/>
          <p:nvPr/>
        </p:nvSpPr>
        <p:spPr>
          <a:xfrm>
            <a:off x="1326334" y="5388616"/>
            <a:ext cx="15635332" cy="3554819"/>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4500" dirty="0">
                <a:solidFill>
                  <a:schemeClr val="bg1"/>
                </a:solidFill>
                <a:latin typeface="Lato" panose="020F0502020204030203" pitchFamily="34" charset="0"/>
                <a:ea typeface="Lato" panose="020F0502020204030203" pitchFamily="34" charset="0"/>
                <a:cs typeface="Lato" panose="020F0502020204030203" pitchFamily="34" charset="0"/>
              </a:rPr>
              <a:t>Art Deco has a broad range of influences from many different cultures and time periods.</a:t>
            </a:r>
          </a:p>
          <a:p>
            <a:pPr marL="285750" indent="-285750">
              <a:buClr>
                <a:schemeClr val="bg1"/>
              </a:buClr>
              <a:buFont typeface="Arial" panose="020B0604020202020204" pitchFamily="34" charset="0"/>
              <a:buChar char="•"/>
            </a:pPr>
            <a:endParaRPr lang="en-US" sz="4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bg1"/>
              </a:buClr>
              <a:buFont typeface="Arial" panose="020B0604020202020204" pitchFamily="34" charset="0"/>
              <a:buChar char="•"/>
            </a:pPr>
            <a:r>
              <a:rPr lang="en-US" sz="4500" dirty="0">
                <a:solidFill>
                  <a:schemeClr val="bg1"/>
                </a:solidFill>
                <a:latin typeface="Lato" panose="020F0502020204030203" pitchFamily="34" charset="0"/>
                <a:ea typeface="Lato" panose="020F0502020204030203" pitchFamily="34" charset="0"/>
                <a:cs typeface="Lato" panose="020F0502020204030203" pitchFamily="34" charset="0"/>
              </a:rPr>
              <a:t>Even in New York City, Art Deco design features design motifs and elements from around the world. </a:t>
            </a:r>
          </a:p>
        </p:txBody>
      </p:sp>
    </p:spTree>
    <p:extLst>
      <p:ext uri="{BB962C8B-B14F-4D97-AF65-F5344CB8AC3E}">
        <p14:creationId xmlns:p14="http://schemas.microsoft.com/office/powerpoint/2010/main" val="102813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959043" y="262131"/>
            <a:ext cx="6001315" cy="9714383"/>
          </a:xfrm>
          <a:prstGeom prst="rect">
            <a:avLst/>
          </a:prstGeom>
          <a:noFill/>
          <a:ln>
            <a:noFill/>
          </a:ln>
        </p:spPr>
      </p:pic>
      <p:sp>
        <p:nvSpPr>
          <p:cNvPr id="7" name="Google Shape;111;p15"/>
          <p:cNvSpPr txBox="1"/>
          <p:nvPr/>
        </p:nvSpPr>
        <p:spPr>
          <a:xfrm>
            <a:off x="7647103" y="717055"/>
            <a:ext cx="9475909"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0" i="0" u="none" strike="noStrike" cap="none" dirty="0">
                <a:solidFill>
                  <a:srgbClr val="EDBD4E"/>
                </a:solidFill>
                <a:latin typeface="Abril Fatface"/>
                <a:ea typeface="Abril Fatface"/>
                <a:cs typeface="Abril Fatface"/>
                <a:sym typeface="Abril Fatface"/>
              </a:rPr>
              <a:t>Art Deco Influencers</a:t>
            </a:r>
            <a:endParaRPr sz="1100" dirty="0"/>
          </a:p>
        </p:txBody>
      </p:sp>
      <p:sp>
        <p:nvSpPr>
          <p:cNvPr id="2" name="TextBox 1">
            <a:extLst>
              <a:ext uri="{FF2B5EF4-FFF2-40B4-BE49-F238E27FC236}">
                <a16:creationId xmlns:a16="http://schemas.microsoft.com/office/drawing/2014/main" id="{D6928084-4B65-3164-C823-C873EAC7253F}"/>
              </a:ext>
            </a:extLst>
          </p:cNvPr>
          <p:cNvSpPr txBox="1"/>
          <p:nvPr/>
        </p:nvSpPr>
        <p:spPr>
          <a:xfrm>
            <a:off x="7862764" y="2734486"/>
            <a:ext cx="9691991" cy="6001643"/>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African tribal patterns</a:t>
            </a:r>
          </a:p>
          <a:p>
            <a:pPr marL="285750" indent="-285750">
              <a:buClr>
                <a:schemeClr val="bg1"/>
              </a:buClr>
              <a:buFont typeface="Arial" panose="020B0604020202020204" pitchFamily="34" charset="0"/>
              <a:buChar char="•"/>
            </a:pP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Ancient Egyptian art</a:t>
            </a:r>
          </a:p>
          <a:p>
            <a:pPr marL="285750" indent="-285750">
              <a:buClr>
                <a:schemeClr val="bg1"/>
              </a:buClr>
              <a:buFont typeface="Arial" panose="020B0604020202020204" pitchFamily="34" charset="0"/>
              <a:buChar char="•"/>
            </a:pP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Asian motifs</a:t>
            </a:r>
          </a:p>
          <a:p>
            <a:pPr marL="285750" indent="-285750">
              <a:buClr>
                <a:schemeClr val="bg1"/>
              </a:buClr>
              <a:buFont typeface="Arial" panose="020B0604020202020204" pitchFamily="34" charset="0"/>
              <a:buChar char="•"/>
            </a:pP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Ancient Greek and Roman design</a:t>
            </a:r>
          </a:p>
          <a:p>
            <a:pPr marL="285750" indent="-285750">
              <a:buClr>
                <a:schemeClr val="bg1"/>
              </a:buClr>
              <a:buFont typeface="Arial" panose="020B0604020202020204" pitchFamily="34" charset="0"/>
              <a:buChar char="•"/>
            </a:pP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Mayan and Aztec forms</a:t>
            </a:r>
          </a:p>
          <a:p>
            <a:pPr marL="285750" indent="-285750">
              <a:buClr>
                <a:schemeClr val="bg1"/>
              </a:buClr>
              <a:buFont typeface="Arial" panose="020B0604020202020204" pitchFamily="34" charset="0"/>
              <a:buChar char="•"/>
            </a:pPr>
            <a:r>
              <a:rPr lang="en-US" sz="4800" dirty="0">
                <a:solidFill>
                  <a:srgbClr val="FF0000"/>
                </a:solidFill>
                <a:latin typeface="Lato" panose="020F0502020204030203" pitchFamily="34" charset="0"/>
                <a:ea typeface="Lato" panose="020F0502020204030203" pitchFamily="34" charset="0"/>
                <a:cs typeface="Lato" panose="020F0502020204030203" pitchFamily="34" charset="0"/>
              </a:rPr>
              <a:t>Avant-garde</a:t>
            </a: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 art (new, unusual, or experimental art from the early 20</a:t>
            </a:r>
            <a:r>
              <a:rPr lang="en-US" sz="4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 century)</a:t>
            </a:r>
          </a:p>
        </p:txBody>
      </p:sp>
      <p:pic>
        <p:nvPicPr>
          <p:cNvPr id="6146" name="Picture 2">
            <a:extLst>
              <a:ext uri="{FF2B5EF4-FFF2-40B4-BE49-F238E27FC236}">
                <a16:creationId xmlns:a16="http://schemas.microsoft.com/office/drawing/2014/main" id="{A30C4A48-2320-E26A-B0F9-DD2703985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161" y="1316066"/>
            <a:ext cx="5187487" cy="803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4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pic>
        <p:nvPicPr>
          <p:cNvPr id="5" name="Picture 4">
            <a:extLst>
              <a:ext uri="{FF2B5EF4-FFF2-40B4-BE49-F238E27FC236}">
                <a16:creationId xmlns:a16="http://schemas.microsoft.com/office/drawing/2014/main" id="{8D0232D3-86EB-A557-DEE5-1D0964A894DB}"/>
              </a:ext>
            </a:extLst>
          </p:cNvPr>
          <p:cNvPicPr>
            <a:picLocks noChangeAspect="1"/>
          </p:cNvPicPr>
          <p:nvPr/>
        </p:nvPicPr>
        <p:blipFill>
          <a:blip r:embed="rId3"/>
          <a:stretch>
            <a:fillRect/>
          </a:stretch>
        </p:blipFill>
        <p:spPr>
          <a:xfrm>
            <a:off x="9290649" y="2227239"/>
            <a:ext cx="8404582" cy="7523295"/>
          </a:xfrm>
          <a:prstGeom prst="rect">
            <a:avLst/>
          </a:prstGeom>
        </p:spPr>
      </p:pic>
      <p:sp>
        <p:nvSpPr>
          <p:cNvPr id="7" name="Google Shape;111;p15"/>
          <p:cNvSpPr txBox="1"/>
          <p:nvPr/>
        </p:nvSpPr>
        <p:spPr>
          <a:xfrm>
            <a:off x="4406045" y="463329"/>
            <a:ext cx="9475909"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0" i="0" u="none" strike="noStrike" cap="none" dirty="0">
                <a:solidFill>
                  <a:srgbClr val="EDBD4E"/>
                </a:solidFill>
                <a:latin typeface="Abril Fatface"/>
                <a:ea typeface="Abril Fatface"/>
                <a:cs typeface="Abril Fatface"/>
                <a:sym typeface="Abril Fatface"/>
              </a:rPr>
              <a:t>African Designs</a:t>
            </a:r>
            <a:endParaRPr sz="1100" dirty="0"/>
          </a:p>
        </p:txBody>
      </p:sp>
      <p:pic>
        <p:nvPicPr>
          <p:cNvPr id="3" name="Picture 2">
            <a:extLst>
              <a:ext uri="{FF2B5EF4-FFF2-40B4-BE49-F238E27FC236}">
                <a16:creationId xmlns:a16="http://schemas.microsoft.com/office/drawing/2014/main" id="{B349A74A-43DF-4DEE-D726-7DDE17A1952F}"/>
              </a:ext>
            </a:extLst>
          </p:cNvPr>
          <p:cNvPicPr>
            <a:picLocks noChangeAspect="1"/>
          </p:cNvPicPr>
          <p:nvPr/>
        </p:nvPicPr>
        <p:blipFill>
          <a:blip r:embed="rId3"/>
          <a:stretch>
            <a:fillRect/>
          </a:stretch>
        </p:blipFill>
        <p:spPr>
          <a:xfrm>
            <a:off x="668693" y="2234429"/>
            <a:ext cx="7871458" cy="7444972"/>
          </a:xfrm>
          <a:prstGeom prst="rect">
            <a:avLst/>
          </a:prstGeom>
        </p:spPr>
      </p:pic>
      <p:pic>
        <p:nvPicPr>
          <p:cNvPr id="7170" name="Picture 2">
            <a:extLst>
              <a:ext uri="{FF2B5EF4-FFF2-40B4-BE49-F238E27FC236}">
                <a16:creationId xmlns:a16="http://schemas.microsoft.com/office/drawing/2014/main" id="{DE3AE810-FB12-C568-B88B-84532758E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95" y="3048448"/>
            <a:ext cx="6807826" cy="5105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E1A478-5D5C-91E3-0B2E-834BFDD95D21}"/>
              </a:ext>
            </a:extLst>
          </p:cNvPr>
          <p:cNvPicPr>
            <a:picLocks noChangeAspect="1"/>
          </p:cNvPicPr>
          <p:nvPr/>
        </p:nvPicPr>
        <p:blipFill>
          <a:blip r:embed="rId5"/>
          <a:stretch>
            <a:fillRect/>
          </a:stretch>
        </p:blipFill>
        <p:spPr>
          <a:xfrm>
            <a:off x="9949110" y="3048448"/>
            <a:ext cx="7087660" cy="4930986"/>
          </a:xfrm>
          <a:prstGeom prst="rect">
            <a:avLst/>
          </a:prstGeom>
        </p:spPr>
      </p:pic>
      <p:sp>
        <p:nvSpPr>
          <p:cNvPr id="6" name="Google Shape;106;p15">
            <a:extLst>
              <a:ext uri="{FF2B5EF4-FFF2-40B4-BE49-F238E27FC236}">
                <a16:creationId xmlns:a16="http://schemas.microsoft.com/office/drawing/2014/main" id="{0BAD91E7-DF13-453B-C0F6-D9E91D976DBD}"/>
              </a:ext>
            </a:extLst>
          </p:cNvPr>
          <p:cNvSpPr txBox="1"/>
          <p:nvPr/>
        </p:nvSpPr>
        <p:spPr>
          <a:xfrm>
            <a:off x="1679036" y="8421339"/>
            <a:ext cx="5850771"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3200" b="0" i="0" u="none" strike="noStrike" cap="none" dirty="0" err="1">
                <a:solidFill>
                  <a:srgbClr val="FFFFFF"/>
                </a:solidFill>
                <a:latin typeface="Lato"/>
                <a:ea typeface="Lato"/>
                <a:cs typeface="Lato"/>
                <a:sym typeface="Lato"/>
              </a:rPr>
              <a:t>Manjak</a:t>
            </a:r>
            <a:r>
              <a:rPr lang="en-US" sz="3200" b="0" i="0" u="none" strike="noStrike" cap="none" dirty="0">
                <a:solidFill>
                  <a:srgbClr val="FFFFFF"/>
                </a:solidFill>
                <a:latin typeface="Lato"/>
                <a:ea typeface="Lato"/>
                <a:cs typeface="Lato"/>
                <a:sym typeface="Lato"/>
              </a:rPr>
              <a:t> fabric, woven in Senegal</a:t>
            </a:r>
            <a:endParaRPr sz="2000" dirty="0"/>
          </a:p>
        </p:txBody>
      </p:sp>
      <p:sp>
        <p:nvSpPr>
          <p:cNvPr id="8" name="Google Shape;106;p15">
            <a:extLst>
              <a:ext uri="{FF2B5EF4-FFF2-40B4-BE49-F238E27FC236}">
                <a16:creationId xmlns:a16="http://schemas.microsoft.com/office/drawing/2014/main" id="{F3F013E1-D545-F81D-8964-0EB69119799E}"/>
              </a:ext>
            </a:extLst>
          </p:cNvPr>
          <p:cNvSpPr txBox="1"/>
          <p:nvPr/>
        </p:nvSpPr>
        <p:spPr>
          <a:xfrm>
            <a:off x="10639006" y="8298674"/>
            <a:ext cx="5850771"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3200" b="0" i="0" u="none" strike="noStrike" cap="none" dirty="0">
                <a:solidFill>
                  <a:srgbClr val="FFFFFF"/>
                </a:solidFill>
                <a:latin typeface="Lato"/>
                <a:ea typeface="Lato"/>
                <a:cs typeface="Lato"/>
                <a:sym typeface="Lato"/>
              </a:rPr>
              <a:t>McGraw Hill Building entrance</a:t>
            </a:r>
            <a:endParaRPr sz="2000" dirty="0"/>
          </a:p>
        </p:txBody>
      </p:sp>
    </p:spTree>
    <p:extLst>
      <p:ext uri="{BB962C8B-B14F-4D97-AF65-F5344CB8AC3E}">
        <p14:creationId xmlns:p14="http://schemas.microsoft.com/office/powerpoint/2010/main" val="387583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27" y="0"/>
            <a:ext cx="18287939" cy="10287000"/>
          </a:xfrm>
          <a:prstGeom prst="rect">
            <a:avLst/>
          </a:prstGeom>
          <a:noFill/>
          <a:ln>
            <a:noFill/>
          </a:ln>
        </p:spPr>
      </p:pic>
      <p:sp>
        <p:nvSpPr>
          <p:cNvPr id="93" name="Google Shape;93;p14"/>
          <p:cNvSpPr txBox="1"/>
          <p:nvPr/>
        </p:nvSpPr>
        <p:spPr>
          <a:xfrm>
            <a:off x="1028696" y="3481506"/>
            <a:ext cx="16230600" cy="33239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0" i="0" u="none" strike="noStrike" cap="none" dirty="0">
                <a:solidFill>
                  <a:srgbClr val="EDBD4E"/>
                </a:solidFill>
                <a:latin typeface="Abril Fatface"/>
                <a:ea typeface="Abril Fatface"/>
                <a:cs typeface="Abril Fatface"/>
                <a:sym typeface="Abril Fatface"/>
              </a:rPr>
              <a:t>What does an architect do, really?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pic>
        <p:nvPicPr>
          <p:cNvPr id="5" name="Picture 4">
            <a:extLst>
              <a:ext uri="{FF2B5EF4-FFF2-40B4-BE49-F238E27FC236}">
                <a16:creationId xmlns:a16="http://schemas.microsoft.com/office/drawing/2014/main" id="{8D0232D3-86EB-A557-DEE5-1D0964A894DB}"/>
              </a:ext>
            </a:extLst>
          </p:cNvPr>
          <p:cNvPicPr>
            <a:picLocks noChangeAspect="1"/>
          </p:cNvPicPr>
          <p:nvPr/>
        </p:nvPicPr>
        <p:blipFill>
          <a:blip r:embed="rId3"/>
          <a:stretch>
            <a:fillRect/>
          </a:stretch>
        </p:blipFill>
        <p:spPr>
          <a:xfrm>
            <a:off x="12343568" y="459699"/>
            <a:ext cx="4879011" cy="9367599"/>
          </a:xfrm>
          <a:prstGeom prst="rect">
            <a:avLst/>
          </a:prstGeom>
        </p:spPr>
      </p:pic>
      <p:sp>
        <p:nvSpPr>
          <p:cNvPr id="7" name="Google Shape;111;p15"/>
          <p:cNvSpPr txBox="1"/>
          <p:nvPr/>
        </p:nvSpPr>
        <p:spPr>
          <a:xfrm>
            <a:off x="692375" y="65697"/>
            <a:ext cx="9475909"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0" i="0" u="none" strike="noStrike" cap="none" dirty="0">
                <a:solidFill>
                  <a:srgbClr val="EDBD4E"/>
                </a:solidFill>
                <a:latin typeface="Abril Fatface"/>
                <a:ea typeface="Abril Fatface"/>
                <a:cs typeface="Abril Fatface"/>
                <a:sym typeface="Abril Fatface"/>
              </a:rPr>
              <a:t>Ancient Egyptian Art</a:t>
            </a:r>
            <a:endParaRPr sz="1100" dirty="0"/>
          </a:p>
        </p:txBody>
      </p:sp>
      <p:pic>
        <p:nvPicPr>
          <p:cNvPr id="3" name="Picture 2">
            <a:extLst>
              <a:ext uri="{FF2B5EF4-FFF2-40B4-BE49-F238E27FC236}">
                <a16:creationId xmlns:a16="http://schemas.microsoft.com/office/drawing/2014/main" id="{B349A74A-43DF-4DEE-D726-7DDE17A1952F}"/>
              </a:ext>
            </a:extLst>
          </p:cNvPr>
          <p:cNvPicPr>
            <a:picLocks noChangeAspect="1"/>
          </p:cNvPicPr>
          <p:nvPr/>
        </p:nvPicPr>
        <p:blipFill>
          <a:blip r:embed="rId3"/>
          <a:stretch>
            <a:fillRect/>
          </a:stretch>
        </p:blipFill>
        <p:spPr>
          <a:xfrm>
            <a:off x="2384360" y="1642460"/>
            <a:ext cx="7172960" cy="8432006"/>
          </a:xfrm>
          <a:prstGeom prst="rect">
            <a:avLst/>
          </a:prstGeom>
        </p:spPr>
      </p:pic>
      <p:sp>
        <p:nvSpPr>
          <p:cNvPr id="6" name="Google Shape;106;p15">
            <a:extLst>
              <a:ext uri="{FF2B5EF4-FFF2-40B4-BE49-F238E27FC236}">
                <a16:creationId xmlns:a16="http://schemas.microsoft.com/office/drawing/2014/main" id="{0BAD91E7-DF13-453B-C0F6-D9E91D976DBD}"/>
              </a:ext>
            </a:extLst>
          </p:cNvPr>
          <p:cNvSpPr txBox="1"/>
          <p:nvPr/>
        </p:nvSpPr>
        <p:spPr>
          <a:xfrm>
            <a:off x="1236497" y="8835021"/>
            <a:ext cx="9495486" cy="566309"/>
          </a:xfrm>
          <a:prstGeom prst="rect">
            <a:avLst/>
          </a:prstGeom>
          <a:noFill/>
          <a:ln>
            <a:noFill/>
          </a:ln>
        </p:spPr>
        <p:txBody>
          <a:bodyPr spcFirstLastPara="1" wrap="square" lIns="0" tIns="0" rIns="0" bIns="0" anchor="t" anchorCtr="0">
            <a:spAutoFit/>
          </a:bodyPr>
          <a:lstStyle/>
          <a:p>
            <a:pPr lvl="0" algn="ctr">
              <a:lnSpc>
                <a:spcPct val="115000"/>
              </a:lnSpc>
            </a:pPr>
            <a:r>
              <a:rPr lang="en-US" sz="3200" dirty="0">
                <a:solidFill>
                  <a:srgbClr val="FFFFFF"/>
                </a:solidFill>
                <a:latin typeface="Lato"/>
                <a:ea typeface="Lato"/>
                <a:cs typeface="Lato"/>
                <a:sym typeface="Lato"/>
              </a:rPr>
              <a:t>Papyrus marsh, New Kingdom</a:t>
            </a:r>
          </a:p>
        </p:txBody>
      </p:sp>
      <p:sp>
        <p:nvSpPr>
          <p:cNvPr id="8" name="Google Shape;106;p15">
            <a:extLst>
              <a:ext uri="{FF2B5EF4-FFF2-40B4-BE49-F238E27FC236}">
                <a16:creationId xmlns:a16="http://schemas.microsoft.com/office/drawing/2014/main" id="{F3F013E1-D545-F81D-8964-0EB69119799E}"/>
              </a:ext>
            </a:extLst>
          </p:cNvPr>
          <p:cNvSpPr txBox="1"/>
          <p:nvPr/>
        </p:nvSpPr>
        <p:spPr>
          <a:xfrm>
            <a:off x="11906645" y="7855030"/>
            <a:ext cx="5850771" cy="1132618"/>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3200" b="0" i="0" u="none" strike="noStrike" cap="none" dirty="0">
                <a:solidFill>
                  <a:srgbClr val="FFFFFF"/>
                </a:solidFill>
                <a:latin typeface="Lato"/>
                <a:ea typeface="Lato"/>
                <a:cs typeface="Lato"/>
                <a:sym typeface="Lato"/>
              </a:rPr>
              <a:t>Chrysler Building</a:t>
            </a:r>
          </a:p>
          <a:p>
            <a:pPr marL="0" marR="0" lvl="0" indent="0" algn="ctr" rtl="0">
              <a:lnSpc>
                <a:spcPct val="115000"/>
              </a:lnSpc>
              <a:spcBef>
                <a:spcPts val="0"/>
              </a:spcBef>
              <a:spcAft>
                <a:spcPts val="0"/>
              </a:spcAft>
              <a:buNone/>
            </a:pPr>
            <a:r>
              <a:rPr lang="en-US" sz="3200" dirty="0">
                <a:solidFill>
                  <a:srgbClr val="FFFFFF"/>
                </a:solidFill>
                <a:latin typeface="Lato"/>
                <a:ea typeface="Lato"/>
                <a:cs typeface="Lato"/>
                <a:sym typeface="Lato"/>
              </a:rPr>
              <a:t>elevator</a:t>
            </a:r>
            <a:endParaRPr sz="2000" dirty="0"/>
          </a:p>
        </p:txBody>
      </p:sp>
      <p:pic>
        <p:nvPicPr>
          <p:cNvPr id="8194" name="Picture 2">
            <a:extLst>
              <a:ext uri="{FF2B5EF4-FFF2-40B4-BE49-F238E27FC236}">
                <a16:creationId xmlns:a16="http://schemas.microsoft.com/office/drawing/2014/main" id="{BC82F979-ACED-83B1-0996-3507E983D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1091" y="1395292"/>
            <a:ext cx="3747664" cy="62477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pyrus Marsh, Hugh R. Hopgood, Tempera on pap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280" y="2358531"/>
            <a:ext cx="5683120" cy="64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45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pic>
        <p:nvPicPr>
          <p:cNvPr id="5" name="Picture 4">
            <a:extLst>
              <a:ext uri="{FF2B5EF4-FFF2-40B4-BE49-F238E27FC236}">
                <a16:creationId xmlns:a16="http://schemas.microsoft.com/office/drawing/2014/main" id="{8D0232D3-86EB-A557-DEE5-1D0964A894DB}"/>
              </a:ext>
            </a:extLst>
          </p:cNvPr>
          <p:cNvPicPr>
            <a:picLocks noChangeAspect="1"/>
          </p:cNvPicPr>
          <p:nvPr/>
        </p:nvPicPr>
        <p:blipFill>
          <a:blip r:embed="rId3"/>
          <a:stretch>
            <a:fillRect/>
          </a:stretch>
        </p:blipFill>
        <p:spPr>
          <a:xfrm>
            <a:off x="10891699" y="301925"/>
            <a:ext cx="6723441" cy="9652957"/>
          </a:xfrm>
          <a:prstGeom prst="rect">
            <a:avLst/>
          </a:prstGeom>
        </p:spPr>
      </p:pic>
      <p:sp>
        <p:nvSpPr>
          <p:cNvPr id="7" name="Google Shape;111;p15"/>
          <p:cNvSpPr txBox="1"/>
          <p:nvPr/>
        </p:nvSpPr>
        <p:spPr>
          <a:xfrm>
            <a:off x="672860" y="1418776"/>
            <a:ext cx="9475909" cy="162506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800" b="0" i="0" u="none" strike="noStrike" cap="none" dirty="0">
                <a:solidFill>
                  <a:srgbClr val="EDBD4E"/>
                </a:solidFill>
                <a:latin typeface="Abril Fatface"/>
                <a:ea typeface="Abril Fatface"/>
                <a:cs typeface="Abril Fatface"/>
                <a:sym typeface="Abril Fatface"/>
              </a:rPr>
              <a:t>Avant-Garde</a:t>
            </a:r>
            <a:r>
              <a:rPr lang="en-US" sz="8000" b="0" i="0" u="none" strike="noStrike" cap="none" dirty="0">
                <a:solidFill>
                  <a:srgbClr val="EDBD4E"/>
                </a:solidFill>
                <a:latin typeface="Abril Fatface"/>
                <a:ea typeface="Abril Fatface"/>
                <a:cs typeface="Abril Fatface"/>
                <a:sym typeface="Abril Fatface"/>
              </a:rPr>
              <a:t> </a:t>
            </a:r>
            <a:r>
              <a:rPr lang="en-US" sz="8800" b="0" i="0" u="none" strike="noStrike" cap="none" dirty="0">
                <a:solidFill>
                  <a:srgbClr val="EDBD4E"/>
                </a:solidFill>
                <a:latin typeface="Abril Fatface"/>
                <a:ea typeface="Abril Fatface"/>
                <a:cs typeface="Abril Fatface"/>
                <a:sym typeface="Abril Fatface"/>
              </a:rPr>
              <a:t>Art</a:t>
            </a:r>
            <a:endParaRPr sz="1200" dirty="0"/>
          </a:p>
        </p:txBody>
      </p:sp>
      <p:sp>
        <p:nvSpPr>
          <p:cNvPr id="2" name="TextBox 1">
            <a:extLst>
              <a:ext uri="{FF2B5EF4-FFF2-40B4-BE49-F238E27FC236}">
                <a16:creationId xmlns:a16="http://schemas.microsoft.com/office/drawing/2014/main" id="{2BBED9EF-DE64-7DCB-4A27-2044281093B2}"/>
              </a:ext>
            </a:extLst>
          </p:cNvPr>
          <p:cNvSpPr txBox="1"/>
          <p:nvPr/>
        </p:nvSpPr>
        <p:spPr>
          <a:xfrm>
            <a:off x="1880482" y="3747485"/>
            <a:ext cx="7060663" cy="4524315"/>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This is the Atlas sculpture at Rockefeller Center!</a:t>
            </a:r>
          </a:p>
          <a:p>
            <a:pPr marL="285750" indent="-285750">
              <a:buClr>
                <a:schemeClr val="bg1"/>
              </a:buClr>
              <a:buFont typeface="Arial" panose="020B0604020202020204" pitchFamily="34" charset="0"/>
              <a:buChar char="•"/>
            </a:pPr>
            <a:r>
              <a:rPr lang="en-US" sz="4800" dirty="0" smtClean="0">
                <a:solidFill>
                  <a:schemeClr val="bg1"/>
                </a:solidFill>
                <a:latin typeface="Lato" panose="020F0502020204030203" pitchFamily="34" charset="0"/>
                <a:ea typeface="Lato" panose="020F0502020204030203" pitchFamily="34" charset="0"/>
                <a:cs typeface="Lato" panose="020F0502020204030203" pitchFamily="34" charset="0"/>
              </a:rPr>
              <a:t>Many Deco buildings were decorated with murals and sculptures</a:t>
            </a:r>
            <a:endParaRPr lang="en-US" sz="4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9218" name="Picture 2" descr="Atlas – Rockefeller Center | Rockefeller center, Rockefeller center nyc,  New york city travel">
            <a:extLst>
              <a:ext uri="{FF2B5EF4-FFF2-40B4-BE49-F238E27FC236}">
                <a16:creationId xmlns:a16="http://schemas.microsoft.com/office/drawing/2014/main" id="{E5BDD481-4891-1B10-8F32-29D7897DD7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31"/>
          <a:stretch/>
        </p:blipFill>
        <p:spPr bwMode="auto">
          <a:xfrm>
            <a:off x="11483180" y="1129986"/>
            <a:ext cx="5540478" cy="802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500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8"/>
        <p:cNvGrpSpPr/>
        <p:nvPr/>
      </p:nvGrpSpPr>
      <p:grpSpPr>
        <a:xfrm>
          <a:off x="0" y="0"/>
          <a:ext cx="0" cy="0"/>
          <a:chOff x="0" y="0"/>
          <a:chExt cx="0" cy="0"/>
        </a:xfrm>
      </p:grpSpPr>
      <p:pic>
        <p:nvPicPr>
          <p:cNvPr id="10248" name="Picture 8" descr="New India Assurance | Shapoorji Pallonji">
            <a:extLst>
              <a:ext uri="{FF2B5EF4-FFF2-40B4-BE49-F238E27FC236}">
                <a16:creationId xmlns:a16="http://schemas.microsoft.com/office/drawing/2014/main" id="{69E1FA06-64F5-AE28-ABC6-DE54CE676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302" y="3745753"/>
            <a:ext cx="3672959" cy="367295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etropolo Classiq, Shanghai, Bund Circle, Shanghai – Updated 2023 Prices">
            <a:extLst>
              <a:ext uri="{FF2B5EF4-FFF2-40B4-BE49-F238E27FC236}">
                <a16:creationId xmlns:a16="http://schemas.microsoft.com/office/drawing/2014/main" id="{BF9E5A85-8E01-3654-6A53-C00A7F4F3A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 t="28905" r="-23" b="3092"/>
          <a:stretch/>
        </p:blipFill>
        <p:spPr bwMode="auto">
          <a:xfrm>
            <a:off x="9595719" y="3745753"/>
            <a:ext cx="3664077" cy="367295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27728179-A549-F7D3-C37A-AC582F35EA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797"/>
          <a:stretch/>
        </p:blipFill>
        <p:spPr bwMode="auto">
          <a:xfrm>
            <a:off x="5050414" y="3745753"/>
            <a:ext cx="3709903" cy="367295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12 Eiffel Tower Facts: History, Science, and Secrets">
            <a:extLst>
              <a:ext uri="{FF2B5EF4-FFF2-40B4-BE49-F238E27FC236}">
                <a16:creationId xmlns:a16="http://schemas.microsoft.com/office/drawing/2014/main" id="{977CAC68-36BC-2E31-6D4D-7B5CA437C5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07" t="-1" r="23796" b="22334"/>
          <a:stretch/>
        </p:blipFill>
        <p:spPr bwMode="auto">
          <a:xfrm>
            <a:off x="491706" y="3781780"/>
            <a:ext cx="3788897" cy="3636933"/>
          </a:xfrm>
          <a:prstGeom prst="rect">
            <a:avLst/>
          </a:prstGeom>
          <a:noFill/>
          <a:extLst>
            <a:ext uri="{909E8E84-426E-40DD-AFC4-6F175D3DCCD1}">
              <a14:hiddenFill xmlns:a14="http://schemas.microsoft.com/office/drawing/2010/main">
                <a:solidFill>
                  <a:srgbClr val="FFFFFF"/>
                </a:solidFill>
              </a14:hiddenFill>
            </a:ext>
          </a:extLst>
        </p:spPr>
      </p:pic>
      <p:sp>
        <p:nvSpPr>
          <p:cNvPr id="241" name="Google Shape;241;p28"/>
          <p:cNvSpPr/>
          <p:nvPr/>
        </p:nvSpPr>
        <p:spPr>
          <a:xfrm>
            <a:off x="332291" y="3563552"/>
            <a:ext cx="4111625" cy="4111625"/>
          </a:xfrm>
          <a:custGeom>
            <a:avLst/>
            <a:gdLst/>
            <a:ahLst/>
            <a:cxnLst/>
            <a:rect l="l" t="t" r="r" b="b"/>
            <a:pathLst>
              <a:path w="6350000" h="6350000" extrusionOk="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13814903" y="3565839"/>
            <a:ext cx="4111625" cy="4111625"/>
          </a:xfrm>
          <a:custGeom>
            <a:avLst/>
            <a:gdLst/>
            <a:ahLst/>
            <a:cxnLst/>
            <a:rect l="l" t="t" r="r" b="b"/>
            <a:pathLst>
              <a:path w="6350000" h="6350000" extrusionOk="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826503" y="3568139"/>
            <a:ext cx="4111625" cy="4111625"/>
          </a:xfrm>
          <a:custGeom>
            <a:avLst/>
            <a:gdLst/>
            <a:ahLst/>
            <a:cxnLst/>
            <a:rect l="l" t="t" r="r" b="b"/>
            <a:pathLst>
              <a:path w="6350000" h="6350000" extrusionOk="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txBox="1"/>
          <p:nvPr/>
        </p:nvSpPr>
        <p:spPr>
          <a:xfrm>
            <a:off x="1840653" y="805760"/>
            <a:ext cx="14606693" cy="1624932"/>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Art Deco Around the World</a:t>
            </a:r>
            <a:endParaRPr dirty="0"/>
          </a:p>
        </p:txBody>
      </p:sp>
      <p:sp>
        <p:nvSpPr>
          <p:cNvPr id="246" name="Google Shape;246;p28"/>
          <p:cNvSpPr txBox="1"/>
          <p:nvPr/>
        </p:nvSpPr>
        <p:spPr>
          <a:xfrm>
            <a:off x="334838" y="7926585"/>
            <a:ext cx="41004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1" i="0" u="none" strike="noStrike" cap="none" dirty="0" err="1">
                <a:solidFill>
                  <a:srgbClr val="EDBD4E"/>
                </a:solidFill>
                <a:latin typeface="Abril Fatface"/>
                <a:ea typeface="Abril Fatface"/>
                <a:cs typeface="Abril Fatface"/>
                <a:sym typeface="Abril Fatface"/>
              </a:rPr>
              <a:t>Eiffle</a:t>
            </a:r>
            <a:r>
              <a:rPr lang="en-US" sz="3200" b="1" i="0" u="none" strike="noStrike" cap="none" dirty="0">
                <a:solidFill>
                  <a:srgbClr val="EDBD4E"/>
                </a:solidFill>
                <a:latin typeface="Abril Fatface"/>
                <a:ea typeface="Abril Fatface"/>
                <a:cs typeface="Abril Fatface"/>
                <a:sym typeface="Abril Fatface"/>
              </a:rPr>
              <a:t> Tower</a:t>
            </a:r>
            <a:endParaRPr dirty="0"/>
          </a:p>
        </p:txBody>
      </p:sp>
      <p:sp>
        <p:nvSpPr>
          <p:cNvPr id="247" name="Google Shape;247;p28"/>
          <p:cNvSpPr txBox="1"/>
          <p:nvPr/>
        </p:nvSpPr>
        <p:spPr>
          <a:xfrm>
            <a:off x="334838" y="8364735"/>
            <a:ext cx="4108108"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0" i="0" u="none" strike="noStrike" cap="none" dirty="0">
                <a:solidFill>
                  <a:srgbClr val="FFFFFF"/>
                </a:solidFill>
                <a:latin typeface="Lato"/>
                <a:ea typeface="Lato"/>
                <a:cs typeface="Lato"/>
                <a:sym typeface="Lato"/>
              </a:rPr>
              <a:t>Paris, France</a:t>
            </a:r>
            <a:endParaRPr dirty="0"/>
          </a:p>
        </p:txBody>
      </p:sp>
      <p:sp>
        <p:nvSpPr>
          <p:cNvPr id="248" name="Google Shape;248;p28"/>
          <p:cNvSpPr txBox="1"/>
          <p:nvPr/>
        </p:nvSpPr>
        <p:spPr>
          <a:xfrm>
            <a:off x="4832071" y="7926585"/>
            <a:ext cx="41004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1" i="0" u="none" strike="noStrike" cap="none" dirty="0" err="1">
                <a:solidFill>
                  <a:srgbClr val="EDBD4E"/>
                </a:solidFill>
                <a:latin typeface="Abril Fatface"/>
                <a:ea typeface="Abril Fatface"/>
                <a:cs typeface="Abril Fatface"/>
                <a:sym typeface="Abril Fatface"/>
              </a:rPr>
              <a:t>Edificio</a:t>
            </a:r>
            <a:r>
              <a:rPr lang="en-US" sz="3200" b="1" i="0" u="none" strike="noStrike" cap="none" dirty="0">
                <a:solidFill>
                  <a:srgbClr val="EDBD4E"/>
                </a:solidFill>
                <a:latin typeface="Abril Fatface"/>
                <a:ea typeface="Abril Fatface"/>
                <a:cs typeface="Abril Fatface"/>
                <a:sym typeface="Abril Fatface"/>
              </a:rPr>
              <a:t> Kavanagh</a:t>
            </a:r>
            <a:endParaRPr dirty="0"/>
          </a:p>
        </p:txBody>
      </p:sp>
      <p:sp>
        <p:nvSpPr>
          <p:cNvPr id="250" name="Google Shape;250;p28"/>
          <p:cNvSpPr/>
          <p:nvPr/>
        </p:nvSpPr>
        <p:spPr>
          <a:xfrm>
            <a:off x="9320691" y="3561252"/>
            <a:ext cx="4111625" cy="4111625"/>
          </a:xfrm>
          <a:custGeom>
            <a:avLst/>
            <a:gdLst/>
            <a:ahLst/>
            <a:cxnLst/>
            <a:rect l="l" t="t" r="r" b="b"/>
            <a:pathLst>
              <a:path w="6350000" h="6350000" extrusionOk="0">
                <a:moveTo>
                  <a:pt x="5687568" y="0"/>
                </a:moveTo>
                <a:lnTo>
                  <a:pt x="662432" y="0"/>
                </a:lnTo>
                <a:cubicBezTo>
                  <a:pt x="297180" y="0"/>
                  <a:pt x="0" y="297180"/>
                  <a:pt x="0" y="662432"/>
                </a:cubicBezTo>
                <a:lnTo>
                  <a:pt x="0" y="5687568"/>
                </a:lnTo>
                <a:cubicBezTo>
                  <a:pt x="0" y="6052820"/>
                  <a:pt x="297180" y="6350000"/>
                  <a:pt x="662432" y="6350000"/>
                </a:cubicBezTo>
                <a:lnTo>
                  <a:pt x="5687568" y="6350000"/>
                </a:lnTo>
                <a:cubicBezTo>
                  <a:pt x="6052820" y="6350000"/>
                  <a:pt x="6350000" y="6052820"/>
                  <a:pt x="6350000" y="5687568"/>
                </a:cubicBezTo>
                <a:lnTo>
                  <a:pt x="6350000" y="662432"/>
                </a:lnTo>
                <a:cubicBezTo>
                  <a:pt x="6350000" y="297180"/>
                  <a:pt x="6052820" y="0"/>
                  <a:pt x="5687568" y="0"/>
                </a:cubicBezTo>
                <a:close/>
                <a:moveTo>
                  <a:pt x="6286500" y="5687568"/>
                </a:moveTo>
                <a:cubicBezTo>
                  <a:pt x="6286500" y="6017768"/>
                  <a:pt x="6017768" y="6286500"/>
                  <a:pt x="5687568" y="6286500"/>
                </a:cubicBezTo>
                <a:lnTo>
                  <a:pt x="662432" y="6286500"/>
                </a:lnTo>
                <a:cubicBezTo>
                  <a:pt x="332232" y="6286500"/>
                  <a:pt x="63500" y="6017768"/>
                  <a:pt x="63500" y="5687568"/>
                </a:cubicBezTo>
                <a:lnTo>
                  <a:pt x="63500" y="662432"/>
                </a:lnTo>
                <a:cubicBezTo>
                  <a:pt x="63500" y="332232"/>
                  <a:pt x="332232" y="63500"/>
                  <a:pt x="662432" y="63500"/>
                </a:cubicBezTo>
                <a:lnTo>
                  <a:pt x="5687568" y="63500"/>
                </a:lnTo>
                <a:cubicBezTo>
                  <a:pt x="6017768" y="63500"/>
                  <a:pt x="6286500" y="332232"/>
                  <a:pt x="6286500" y="662432"/>
                </a:cubicBezTo>
                <a:lnTo>
                  <a:pt x="6286500" y="5687568"/>
                </a:lnTo>
                <a:close/>
                <a:moveTo>
                  <a:pt x="5959475" y="390906"/>
                </a:moveTo>
                <a:lnTo>
                  <a:pt x="5959475" y="390525"/>
                </a:lnTo>
                <a:lnTo>
                  <a:pt x="5958459" y="390525"/>
                </a:lnTo>
                <a:cubicBezTo>
                  <a:pt x="5953506" y="347726"/>
                  <a:pt x="5925185" y="209423"/>
                  <a:pt x="5765673" y="209423"/>
                </a:cubicBezTo>
                <a:lnTo>
                  <a:pt x="584327" y="209423"/>
                </a:lnTo>
                <a:cubicBezTo>
                  <a:pt x="424942" y="209423"/>
                  <a:pt x="396494" y="347726"/>
                  <a:pt x="391668" y="390525"/>
                </a:cubicBezTo>
                <a:lnTo>
                  <a:pt x="390652" y="390525"/>
                </a:lnTo>
                <a:lnTo>
                  <a:pt x="390652" y="390906"/>
                </a:lnTo>
                <a:cubicBezTo>
                  <a:pt x="211709" y="399161"/>
                  <a:pt x="209550" y="582422"/>
                  <a:pt x="209550" y="584327"/>
                </a:cubicBezTo>
                <a:lnTo>
                  <a:pt x="209550" y="5765673"/>
                </a:lnTo>
                <a:cubicBezTo>
                  <a:pt x="209550" y="5767578"/>
                  <a:pt x="211709" y="5950839"/>
                  <a:pt x="390652" y="5959094"/>
                </a:cubicBezTo>
                <a:lnTo>
                  <a:pt x="390652" y="5959475"/>
                </a:lnTo>
                <a:lnTo>
                  <a:pt x="391668" y="5959475"/>
                </a:lnTo>
                <a:cubicBezTo>
                  <a:pt x="396621" y="6002274"/>
                  <a:pt x="424942" y="6140577"/>
                  <a:pt x="584327" y="6140577"/>
                </a:cubicBezTo>
                <a:lnTo>
                  <a:pt x="5765673" y="6140577"/>
                </a:lnTo>
                <a:cubicBezTo>
                  <a:pt x="5925058" y="6140577"/>
                  <a:pt x="5953506" y="6002274"/>
                  <a:pt x="5958459" y="5959475"/>
                </a:cubicBezTo>
                <a:lnTo>
                  <a:pt x="5959475" y="5959475"/>
                </a:lnTo>
                <a:lnTo>
                  <a:pt x="5959475" y="5959094"/>
                </a:lnTo>
                <a:cubicBezTo>
                  <a:pt x="6138418" y="5950839"/>
                  <a:pt x="6140577" y="5767578"/>
                  <a:pt x="6140577" y="5765673"/>
                </a:cubicBezTo>
                <a:lnTo>
                  <a:pt x="6140577" y="584327"/>
                </a:lnTo>
                <a:cubicBezTo>
                  <a:pt x="6140450" y="582422"/>
                  <a:pt x="6138291" y="399288"/>
                  <a:pt x="5959475" y="390906"/>
                </a:cubicBezTo>
                <a:close/>
                <a:moveTo>
                  <a:pt x="6115050" y="5765673"/>
                </a:moveTo>
                <a:cubicBezTo>
                  <a:pt x="6115050" y="5772404"/>
                  <a:pt x="6112637" y="5925947"/>
                  <a:pt x="5958713" y="5933694"/>
                </a:cubicBezTo>
                <a:cubicBezTo>
                  <a:pt x="5951982" y="5832983"/>
                  <a:pt x="5868035" y="5752973"/>
                  <a:pt x="5765673" y="5752973"/>
                </a:cubicBezTo>
                <a:lnTo>
                  <a:pt x="5752973" y="5752973"/>
                </a:lnTo>
                <a:lnTo>
                  <a:pt x="5752973" y="5765673"/>
                </a:lnTo>
                <a:cubicBezTo>
                  <a:pt x="5752973" y="5867908"/>
                  <a:pt x="5832602" y="5951728"/>
                  <a:pt x="5933059" y="5958713"/>
                </a:cubicBezTo>
                <a:cubicBezTo>
                  <a:pt x="5928868" y="5997702"/>
                  <a:pt x="5904484" y="6115050"/>
                  <a:pt x="5765673" y="6115050"/>
                </a:cubicBezTo>
                <a:lnTo>
                  <a:pt x="584327" y="6115050"/>
                </a:lnTo>
                <a:cubicBezTo>
                  <a:pt x="445897" y="6115050"/>
                  <a:pt x="421259" y="5997702"/>
                  <a:pt x="416941" y="5958713"/>
                </a:cubicBezTo>
                <a:cubicBezTo>
                  <a:pt x="517398" y="5951728"/>
                  <a:pt x="597027" y="5867908"/>
                  <a:pt x="597027" y="5765673"/>
                </a:cubicBezTo>
                <a:lnTo>
                  <a:pt x="597027" y="5752973"/>
                </a:lnTo>
                <a:lnTo>
                  <a:pt x="584327" y="5752973"/>
                </a:lnTo>
                <a:cubicBezTo>
                  <a:pt x="481965" y="5752973"/>
                  <a:pt x="398018" y="5832856"/>
                  <a:pt x="391287" y="5933694"/>
                </a:cubicBezTo>
                <a:cubicBezTo>
                  <a:pt x="237363" y="5926074"/>
                  <a:pt x="234950" y="5772404"/>
                  <a:pt x="234950" y="5765673"/>
                </a:cubicBezTo>
                <a:lnTo>
                  <a:pt x="234950" y="584327"/>
                </a:lnTo>
                <a:cubicBezTo>
                  <a:pt x="234950" y="577596"/>
                  <a:pt x="237363" y="424053"/>
                  <a:pt x="391287" y="416306"/>
                </a:cubicBezTo>
                <a:cubicBezTo>
                  <a:pt x="398018" y="517017"/>
                  <a:pt x="481965" y="597027"/>
                  <a:pt x="584327" y="597027"/>
                </a:cubicBezTo>
                <a:lnTo>
                  <a:pt x="597027" y="597027"/>
                </a:lnTo>
                <a:lnTo>
                  <a:pt x="597027" y="584327"/>
                </a:lnTo>
                <a:cubicBezTo>
                  <a:pt x="597027" y="482092"/>
                  <a:pt x="517398" y="398272"/>
                  <a:pt x="416941" y="391287"/>
                </a:cubicBezTo>
                <a:cubicBezTo>
                  <a:pt x="421259" y="352298"/>
                  <a:pt x="445897" y="234950"/>
                  <a:pt x="584327" y="234950"/>
                </a:cubicBezTo>
                <a:lnTo>
                  <a:pt x="5765673" y="234950"/>
                </a:lnTo>
                <a:cubicBezTo>
                  <a:pt x="5904103" y="234950"/>
                  <a:pt x="5928741" y="352298"/>
                  <a:pt x="5933059" y="391287"/>
                </a:cubicBezTo>
                <a:cubicBezTo>
                  <a:pt x="5832602" y="398272"/>
                  <a:pt x="5752973" y="482092"/>
                  <a:pt x="5752973" y="584327"/>
                </a:cubicBezTo>
                <a:lnTo>
                  <a:pt x="5752973" y="597027"/>
                </a:lnTo>
                <a:lnTo>
                  <a:pt x="5765673" y="597027"/>
                </a:lnTo>
                <a:cubicBezTo>
                  <a:pt x="5868035" y="597027"/>
                  <a:pt x="5951982" y="517144"/>
                  <a:pt x="5958713" y="416306"/>
                </a:cubicBezTo>
                <a:cubicBezTo>
                  <a:pt x="6112637" y="423926"/>
                  <a:pt x="6115050" y="577596"/>
                  <a:pt x="6115050" y="584327"/>
                </a:cubicBezTo>
                <a:lnTo>
                  <a:pt x="6115050" y="5765673"/>
                </a:lnTo>
                <a:close/>
              </a:path>
            </a:pathLst>
          </a:custGeom>
          <a:solidFill>
            <a:srgbClr val="EDB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txBox="1"/>
          <p:nvPr/>
        </p:nvSpPr>
        <p:spPr>
          <a:xfrm>
            <a:off x="4832071" y="8364735"/>
            <a:ext cx="4108108"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0" i="0" u="none" strike="noStrike" cap="none" dirty="0">
                <a:solidFill>
                  <a:srgbClr val="FFFFFF"/>
                </a:solidFill>
                <a:latin typeface="Lato"/>
                <a:ea typeface="Lato"/>
                <a:cs typeface="Lato"/>
                <a:sym typeface="Lato"/>
              </a:rPr>
              <a:t>Buenos Aires, Argentina</a:t>
            </a:r>
            <a:endParaRPr dirty="0"/>
          </a:p>
        </p:txBody>
      </p:sp>
      <p:sp>
        <p:nvSpPr>
          <p:cNvPr id="252" name="Google Shape;252;p28"/>
          <p:cNvSpPr txBox="1"/>
          <p:nvPr/>
        </p:nvSpPr>
        <p:spPr>
          <a:xfrm>
            <a:off x="9340229" y="7926585"/>
            <a:ext cx="41004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EDBD4E"/>
                </a:solidFill>
                <a:latin typeface="Abril Fatface"/>
                <a:ea typeface="Abril Fatface"/>
                <a:cs typeface="Abril Fatface"/>
                <a:sym typeface="Abril Fatface"/>
              </a:rPr>
              <a:t>The Metropole Hotel</a:t>
            </a:r>
            <a:endParaRPr dirty="0"/>
          </a:p>
        </p:txBody>
      </p:sp>
      <p:sp>
        <p:nvSpPr>
          <p:cNvPr id="253" name="Google Shape;253;p28"/>
          <p:cNvSpPr txBox="1"/>
          <p:nvPr/>
        </p:nvSpPr>
        <p:spPr>
          <a:xfrm>
            <a:off x="9340229" y="8364735"/>
            <a:ext cx="4108108"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0" i="0" u="none" strike="noStrike" cap="none" dirty="0">
                <a:solidFill>
                  <a:srgbClr val="FFFFFF"/>
                </a:solidFill>
                <a:latin typeface="Lato"/>
                <a:ea typeface="Lato"/>
                <a:cs typeface="Lato"/>
                <a:sym typeface="Lato"/>
              </a:rPr>
              <a:t>Shanghai, China</a:t>
            </a:r>
            <a:endParaRPr dirty="0"/>
          </a:p>
        </p:txBody>
      </p:sp>
      <p:sp>
        <p:nvSpPr>
          <p:cNvPr id="254" name="Google Shape;254;p28"/>
          <p:cNvSpPr txBox="1"/>
          <p:nvPr/>
        </p:nvSpPr>
        <p:spPr>
          <a:xfrm>
            <a:off x="13957540" y="7926585"/>
            <a:ext cx="3980322" cy="98488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EDBD4E"/>
                </a:solidFill>
                <a:latin typeface="Abril Fatface"/>
                <a:ea typeface="Abril Fatface"/>
                <a:cs typeface="Abril Fatface"/>
                <a:sym typeface="Abril Fatface"/>
              </a:rPr>
              <a:t>India Assurance Building</a:t>
            </a:r>
            <a:endParaRPr dirty="0"/>
          </a:p>
        </p:txBody>
      </p:sp>
      <p:sp>
        <p:nvSpPr>
          <p:cNvPr id="255" name="Google Shape;255;p28"/>
          <p:cNvSpPr txBox="1"/>
          <p:nvPr/>
        </p:nvSpPr>
        <p:spPr>
          <a:xfrm>
            <a:off x="13957540" y="8911470"/>
            <a:ext cx="4108108" cy="45243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0" i="0" u="none" strike="noStrike" cap="none" dirty="0">
                <a:solidFill>
                  <a:srgbClr val="FFFFFF"/>
                </a:solidFill>
                <a:latin typeface="Lato"/>
                <a:ea typeface="Lato"/>
                <a:cs typeface="Lato"/>
                <a:sym typeface="Lato"/>
              </a:rPr>
              <a:t>Mumbai, India</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27" y="0"/>
            <a:ext cx="18287939" cy="10287000"/>
          </a:xfrm>
          <a:prstGeom prst="rect">
            <a:avLst/>
          </a:prstGeom>
          <a:noFill/>
          <a:ln>
            <a:noFill/>
          </a:ln>
        </p:spPr>
      </p:pic>
      <p:sp>
        <p:nvSpPr>
          <p:cNvPr id="93" name="Google Shape;93;p14"/>
          <p:cNvSpPr txBox="1"/>
          <p:nvPr/>
        </p:nvSpPr>
        <p:spPr>
          <a:xfrm>
            <a:off x="1028696" y="3481506"/>
            <a:ext cx="16230600" cy="33239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0" i="0" u="none" strike="noStrike" cap="none" dirty="0">
                <a:solidFill>
                  <a:srgbClr val="EDBD4E"/>
                </a:solidFill>
                <a:latin typeface="Abril Fatface"/>
                <a:ea typeface="Abril Fatface"/>
                <a:cs typeface="Abril Fatface"/>
                <a:sym typeface="Abril Fatface"/>
              </a:rPr>
              <a:t>Where else have you seen Art Deco?</a:t>
            </a:r>
            <a:endParaRPr dirty="0"/>
          </a:p>
        </p:txBody>
      </p:sp>
    </p:spTree>
    <p:extLst>
      <p:ext uri="{BB962C8B-B14F-4D97-AF65-F5344CB8AC3E}">
        <p14:creationId xmlns:p14="http://schemas.microsoft.com/office/powerpoint/2010/main" val="3223880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4"/>
        <p:cNvGrpSpPr/>
        <p:nvPr/>
      </p:nvGrpSpPr>
      <p:grpSpPr>
        <a:xfrm>
          <a:off x="0" y="0"/>
          <a:ext cx="0" cy="0"/>
          <a:chOff x="0" y="0"/>
          <a:chExt cx="0" cy="0"/>
        </a:xfrm>
      </p:grpSpPr>
      <p:pic>
        <p:nvPicPr>
          <p:cNvPr id="165" name="Google Shape;165;p21"/>
          <p:cNvPicPr preferRelativeResize="0"/>
          <p:nvPr/>
        </p:nvPicPr>
        <p:blipFill>
          <a:blip r:embed="rId3">
            <a:alphaModFix/>
          </a:blip>
          <a:stretch>
            <a:fillRect/>
          </a:stretch>
        </p:blipFill>
        <p:spPr>
          <a:xfrm>
            <a:off x="29" y="-16021"/>
            <a:ext cx="18288031" cy="10287000"/>
          </a:xfrm>
          <a:prstGeom prst="rect">
            <a:avLst/>
          </a:prstGeom>
          <a:noFill/>
          <a:ln>
            <a:noFill/>
          </a:ln>
        </p:spPr>
      </p:pic>
      <p:sp>
        <p:nvSpPr>
          <p:cNvPr id="166" name="Google Shape;166;p21"/>
          <p:cNvSpPr txBox="1"/>
          <p:nvPr/>
        </p:nvSpPr>
        <p:spPr>
          <a:xfrm>
            <a:off x="1504204" y="776012"/>
            <a:ext cx="3870752" cy="8125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400" b="1" i="0" u="none" strike="noStrike" cap="none" dirty="0">
                <a:solidFill>
                  <a:srgbClr val="EDBD4E"/>
                </a:solidFill>
                <a:latin typeface="Abril Fatface"/>
                <a:ea typeface="Abril Fatface"/>
                <a:cs typeface="Abril Fatface"/>
                <a:sym typeface="Abril Fatface"/>
              </a:rPr>
              <a:t>Jewelry</a:t>
            </a:r>
            <a:endParaRPr sz="2000" dirty="0"/>
          </a:p>
        </p:txBody>
      </p:sp>
      <p:sp>
        <p:nvSpPr>
          <p:cNvPr id="168" name="Google Shape;168;p21"/>
          <p:cNvSpPr txBox="1"/>
          <p:nvPr/>
        </p:nvSpPr>
        <p:spPr>
          <a:xfrm>
            <a:off x="9843148" y="1790479"/>
            <a:ext cx="3870752"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EDBD4E"/>
                </a:solidFill>
                <a:latin typeface="Abril Fatface"/>
                <a:ea typeface="Abril Fatface"/>
                <a:cs typeface="Abril Fatface"/>
                <a:sym typeface="Abril Fatface"/>
              </a:rPr>
              <a:t>Art</a:t>
            </a:r>
            <a:endParaRPr dirty="0"/>
          </a:p>
        </p:txBody>
      </p:sp>
      <p:sp>
        <p:nvSpPr>
          <p:cNvPr id="170" name="Google Shape;170;p21"/>
          <p:cNvSpPr txBox="1"/>
          <p:nvPr/>
        </p:nvSpPr>
        <p:spPr>
          <a:xfrm>
            <a:off x="559653" y="5758195"/>
            <a:ext cx="3870752"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EDBD4E"/>
                </a:solidFill>
                <a:latin typeface="Abril Fatface"/>
                <a:ea typeface="Abril Fatface"/>
                <a:cs typeface="Abril Fatface"/>
                <a:sym typeface="Abril Fatface"/>
              </a:rPr>
              <a:t>Furniture</a:t>
            </a:r>
            <a:endParaRPr sz="1800" dirty="0"/>
          </a:p>
        </p:txBody>
      </p:sp>
      <p:sp>
        <p:nvSpPr>
          <p:cNvPr id="172" name="Google Shape;172;p21"/>
          <p:cNvSpPr txBox="1"/>
          <p:nvPr/>
        </p:nvSpPr>
        <p:spPr>
          <a:xfrm>
            <a:off x="10289364" y="7254716"/>
            <a:ext cx="3870752"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EDBD4E"/>
                </a:solidFill>
                <a:latin typeface="Abril Fatface"/>
                <a:ea typeface="Abril Fatface"/>
                <a:cs typeface="Abril Fatface"/>
                <a:sym typeface="Abril Fatface"/>
              </a:rPr>
              <a:t>Fashion</a:t>
            </a:r>
            <a:endParaRPr sz="1800" dirty="0"/>
          </a:p>
        </p:txBody>
      </p:sp>
      <p:pic>
        <p:nvPicPr>
          <p:cNvPr id="11266" name="Picture 2">
            <a:extLst>
              <a:ext uri="{FF2B5EF4-FFF2-40B4-BE49-F238E27FC236}">
                <a16:creationId xmlns:a16="http://schemas.microsoft.com/office/drawing/2014/main" id="{DA00BB78-8628-D3FA-DB47-4DC022D5A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069" y="532525"/>
            <a:ext cx="2987533" cy="39932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C5BC4D34-ACC3-5E9B-9B14-37C21990F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977" y="2030106"/>
            <a:ext cx="2156104" cy="23185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9EA69A56-289F-AA32-C7CF-3FC448FE6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6349" y="776232"/>
            <a:ext cx="6093148" cy="350582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1920s Fashion Guide for a Roaring 2020 – Rokit">
            <a:extLst>
              <a:ext uri="{FF2B5EF4-FFF2-40B4-BE49-F238E27FC236}">
                <a16:creationId xmlns:a16="http://schemas.microsoft.com/office/drawing/2014/main" id="{4F593619-129C-9B2D-716B-4632F55090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8417" y="5435403"/>
            <a:ext cx="3409933" cy="437729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CD35198F-3307-41B1-B299-6792F88BF6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945" y="6571889"/>
            <a:ext cx="4387011" cy="30327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UL T. FRANKL | &quot;SKYSCRAPER&quot; CABINET | Design | 20th Century Design |  Sotheby's"/>
          <p:cNvPicPr>
            <a:picLocks noChangeAspect="1" noChangeArrowheads="1"/>
          </p:cNvPicPr>
          <p:nvPr/>
        </p:nvPicPr>
        <p:blipFill rotWithShape="1">
          <a:blip r:embed="rId9">
            <a:extLst>
              <a:ext uri="{28A0092B-C50C-407E-A947-70E740481C1C}">
                <a14:useLocalDpi xmlns:a14="http://schemas.microsoft.com/office/drawing/2010/main" val="0"/>
              </a:ext>
            </a:extLst>
          </a:blip>
          <a:srcRect l="21995" t="4576" r="22434" b="3397"/>
          <a:stretch/>
        </p:blipFill>
        <p:spPr bwMode="auto">
          <a:xfrm>
            <a:off x="5722135" y="5485008"/>
            <a:ext cx="2540000" cy="4206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27" y="0"/>
            <a:ext cx="18287939" cy="10287000"/>
          </a:xfrm>
          <a:prstGeom prst="rect">
            <a:avLst/>
          </a:prstGeom>
          <a:noFill/>
          <a:ln>
            <a:noFill/>
          </a:ln>
        </p:spPr>
      </p:pic>
      <p:sp>
        <p:nvSpPr>
          <p:cNvPr id="93" name="Google Shape;93;p14"/>
          <p:cNvSpPr txBox="1"/>
          <p:nvPr/>
        </p:nvSpPr>
        <p:spPr>
          <a:xfrm>
            <a:off x="1028696" y="453826"/>
            <a:ext cx="16230600" cy="1661993"/>
          </a:xfrm>
          <a:prstGeom prst="rect">
            <a:avLst/>
          </a:prstGeom>
          <a:noFill/>
          <a:ln>
            <a:noFill/>
          </a:ln>
        </p:spPr>
        <p:txBody>
          <a:bodyPr spcFirstLastPara="1" wrap="square" lIns="0" tIns="0" rIns="0" bIns="0" anchor="t" anchorCtr="0">
            <a:spAutoFit/>
          </a:bodyPr>
          <a:lstStyle/>
          <a:p>
            <a:pPr lvl="0" algn="ctr">
              <a:lnSpc>
                <a:spcPct val="120000"/>
              </a:lnSpc>
            </a:pPr>
            <a:r>
              <a:rPr lang="en-US" sz="9000" dirty="0">
                <a:solidFill>
                  <a:srgbClr val="EDBD4E"/>
                </a:solidFill>
                <a:latin typeface="Abril Fatface"/>
                <a:ea typeface="Abril Fatface"/>
                <a:cs typeface="Abril Fatface"/>
                <a:sym typeface="Abril Fatface"/>
              </a:rPr>
              <a:t>Art Deco in Pop Culture</a:t>
            </a:r>
          </a:p>
        </p:txBody>
      </p:sp>
      <p:pic>
        <p:nvPicPr>
          <p:cNvPr id="3074" name="Picture 2" descr="Emerald City | Heroism Wiki | Fand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796" y="2732205"/>
            <a:ext cx="7836604" cy="588235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70;p21"/>
          <p:cNvSpPr txBox="1"/>
          <p:nvPr/>
        </p:nvSpPr>
        <p:spPr>
          <a:xfrm>
            <a:off x="3579369" y="8712114"/>
            <a:ext cx="3870752"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b="1" i="0" u="none" strike="noStrike" cap="none" dirty="0" smtClean="0">
                <a:solidFill>
                  <a:srgbClr val="EDBD4E"/>
                </a:solidFill>
                <a:latin typeface="Abril Fatface"/>
                <a:ea typeface="Abril Fatface"/>
                <a:cs typeface="Abril Fatface"/>
                <a:sym typeface="Abril Fatface"/>
              </a:rPr>
              <a:t>Emerald City</a:t>
            </a:r>
            <a:endParaRPr sz="1800" dirty="0"/>
          </a:p>
        </p:txBody>
      </p:sp>
      <p:pic>
        <p:nvPicPr>
          <p:cNvPr id="3076" name="Picture 4" descr="The Great Gatsby (2013) - Movie - Where To W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6269" y="3118284"/>
            <a:ext cx="7822426" cy="440011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0;p21"/>
          <p:cNvSpPr txBox="1"/>
          <p:nvPr/>
        </p:nvSpPr>
        <p:spPr>
          <a:xfrm>
            <a:off x="11349421" y="7782200"/>
            <a:ext cx="4656121"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00" b="1" i="0" u="none" strike="noStrike" cap="none" dirty="0" smtClean="0">
                <a:solidFill>
                  <a:srgbClr val="EDBD4E"/>
                </a:solidFill>
                <a:latin typeface="Abril Fatface"/>
                <a:ea typeface="Abril Fatface"/>
                <a:cs typeface="Abril Fatface"/>
                <a:sym typeface="Abril Fatface"/>
              </a:rPr>
              <a:t>The Great Gatsby</a:t>
            </a:r>
          </a:p>
          <a:p>
            <a:pPr marL="0" marR="0" lvl="0" indent="0" algn="ctr" rtl="0">
              <a:lnSpc>
                <a:spcPct val="120000"/>
              </a:lnSpc>
              <a:spcBef>
                <a:spcPts val="0"/>
              </a:spcBef>
              <a:spcAft>
                <a:spcPts val="0"/>
              </a:spcAft>
              <a:buNone/>
            </a:pPr>
            <a:r>
              <a:rPr lang="en-US" sz="4000" b="1" dirty="0" smtClean="0">
                <a:solidFill>
                  <a:srgbClr val="EDBD4E"/>
                </a:solidFill>
                <a:latin typeface="Abril Fatface"/>
                <a:sym typeface="Abril Fatface"/>
              </a:rPr>
              <a:t>(2013)</a:t>
            </a:r>
            <a:endParaRPr sz="1800" dirty="0"/>
          </a:p>
        </p:txBody>
      </p:sp>
    </p:spTree>
    <p:extLst>
      <p:ext uri="{BB962C8B-B14F-4D97-AF65-F5344CB8AC3E}">
        <p14:creationId xmlns:p14="http://schemas.microsoft.com/office/powerpoint/2010/main" val="291744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27" y="0"/>
            <a:ext cx="18287939" cy="10287000"/>
          </a:xfrm>
          <a:prstGeom prst="rect">
            <a:avLst/>
          </a:prstGeom>
          <a:noFill/>
          <a:ln>
            <a:noFill/>
          </a:ln>
        </p:spPr>
      </p:pic>
      <p:sp>
        <p:nvSpPr>
          <p:cNvPr id="93" name="Google Shape;93;p14"/>
          <p:cNvSpPr txBox="1"/>
          <p:nvPr/>
        </p:nvSpPr>
        <p:spPr>
          <a:xfrm>
            <a:off x="1028696" y="453826"/>
            <a:ext cx="16230600" cy="1661993"/>
          </a:xfrm>
          <a:prstGeom prst="rect">
            <a:avLst/>
          </a:prstGeom>
          <a:noFill/>
          <a:ln>
            <a:noFill/>
          </a:ln>
        </p:spPr>
        <p:txBody>
          <a:bodyPr spcFirstLastPara="1" wrap="square" lIns="0" tIns="0" rIns="0" bIns="0" anchor="t" anchorCtr="0">
            <a:spAutoFit/>
          </a:bodyPr>
          <a:lstStyle/>
          <a:p>
            <a:pPr lvl="0" algn="ctr">
              <a:lnSpc>
                <a:spcPct val="120000"/>
              </a:lnSpc>
            </a:pPr>
            <a:r>
              <a:rPr lang="en-US" sz="9000" dirty="0">
                <a:solidFill>
                  <a:srgbClr val="EDBD4E"/>
                </a:solidFill>
                <a:latin typeface="Abril Fatface"/>
                <a:ea typeface="Abril Fatface"/>
                <a:cs typeface="Abril Fatface"/>
                <a:sym typeface="Abril Fatface"/>
              </a:rPr>
              <a:t>Art Deco in Pop Culture</a:t>
            </a:r>
          </a:p>
        </p:txBody>
      </p:sp>
      <p:pic>
        <p:nvPicPr>
          <p:cNvPr id="4098" name="Picture 2" descr="Percy Jackson and the Olympians' end credits, notebook explained"/>
          <p:cNvPicPr>
            <a:picLocks noChangeAspect="1" noChangeArrowheads="1"/>
          </p:cNvPicPr>
          <p:nvPr/>
        </p:nvPicPr>
        <p:blipFill rotWithShape="1">
          <a:blip r:embed="rId4">
            <a:extLst>
              <a:ext uri="{28A0092B-C50C-407E-A947-70E740481C1C}">
                <a14:useLocalDpi xmlns:a14="http://schemas.microsoft.com/office/drawing/2010/main" val="0"/>
              </a:ext>
            </a:extLst>
          </a:blip>
          <a:srcRect t="5650" b="6093"/>
          <a:stretch/>
        </p:blipFill>
        <p:spPr bwMode="auto">
          <a:xfrm>
            <a:off x="1500183" y="1971040"/>
            <a:ext cx="15287625" cy="674624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70;p21"/>
          <p:cNvSpPr txBox="1"/>
          <p:nvPr/>
        </p:nvSpPr>
        <p:spPr>
          <a:xfrm>
            <a:off x="4920488" y="8763476"/>
            <a:ext cx="9079991"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b="1" i="0" u="none" strike="noStrike" cap="none" dirty="0" smtClean="0">
                <a:solidFill>
                  <a:srgbClr val="EDBD4E"/>
                </a:solidFill>
                <a:latin typeface="Abril Fatface"/>
                <a:ea typeface="Abril Fatface"/>
                <a:cs typeface="Abril Fatface"/>
                <a:sym typeface="Abril Fatface"/>
              </a:rPr>
              <a:t>Percy Jackson and the Olympians</a:t>
            </a:r>
            <a:endParaRPr sz="1800" dirty="0"/>
          </a:p>
        </p:txBody>
      </p:sp>
    </p:spTree>
    <p:extLst>
      <p:ext uri="{BB962C8B-B14F-4D97-AF65-F5344CB8AC3E}">
        <p14:creationId xmlns:p14="http://schemas.microsoft.com/office/powerpoint/2010/main" val="415517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BD4E"/>
        </a:solidFill>
        <a:effectLst/>
      </p:bgPr>
    </p:bg>
    <p:spTree>
      <p:nvGrpSpPr>
        <p:cNvPr id="1" name="Shape 115"/>
        <p:cNvGrpSpPr/>
        <p:nvPr/>
      </p:nvGrpSpPr>
      <p:grpSpPr>
        <a:xfrm>
          <a:off x="0" y="0"/>
          <a:ext cx="0" cy="0"/>
          <a:chOff x="0" y="0"/>
          <a:chExt cx="0" cy="0"/>
        </a:xfrm>
      </p:grpSpPr>
      <p:pic>
        <p:nvPicPr>
          <p:cNvPr id="116" name="Google Shape;116;p16"/>
          <p:cNvPicPr preferRelativeResize="0"/>
          <p:nvPr/>
        </p:nvPicPr>
        <p:blipFill>
          <a:blip r:embed="rId3">
            <a:alphaModFix/>
          </a:blip>
          <a:stretch>
            <a:fillRect/>
          </a:stretch>
        </p:blipFill>
        <p:spPr>
          <a:xfrm>
            <a:off x="265725" y="158125"/>
            <a:ext cx="17756549" cy="9970750"/>
          </a:xfrm>
          <a:prstGeom prst="rect">
            <a:avLst/>
          </a:prstGeom>
          <a:noFill/>
          <a:ln>
            <a:noFill/>
          </a:ln>
        </p:spPr>
      </p:pic>
      <p:sp>
        <p:nvSpPr>
          <p:cNvPr id="117" name="Google Shape;117;p16"/>
          <p:cNvSpPr txBox="1"/>
          <p:nvPr/>
        </p:nvSpPr>
        <p:spPr>
          <a:xfrm>
            <a:off x="1348049" y="2642450"/>
            <a:ext cx="15591900" cy="132100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584" b="0" i="0" u="none" strike="noStrike" cap="none" dirty="0">
                <a:solidFill>
                  <a:srgbClr val="000000"/>
                </a:solidFill>
                <a:latin typeface="Diplomata SC"/>
                <a:ea typeface="Diplomata SC"/>
                <a:cs typeface="Diplomata SC"/>
                <a:sym typeface="Diplomata SC"/>
              </a:rPr>
              <a:t>Thank You!</a:t>
            </a:r>
            <a:endParaRPr dirty="0"/>
          </a:p>
        </p:txBody>
      </p:sp>
      <p:pic>
        <p:nvPicPr>
          <p:cNvPr id="2" name="Picture 1">
            <a:extLst>
              <a:ext uri="{FF2B5EF4-FFF2-40B4-BE49-F238E27FC236}">
                <a16:creationId xmlns:a16="http://schemas.microsoft.com/office/drawing/2014/main" id="{6DC9B8A6-E31A-0967-38CB-F1C30D64631F}"/>
              </a:ext>
            </a:extLst>
          </p:cNvPr>
          <p:cNvPicPr>
            <a:picLocks noChangeAspect="1"/>
          </p:cNvPicPr>
          <p:nvPr/>
        </p:nvPicPr>
        <p:blipFill>
          <a:blip r:embed="rId4"/>
          <a:stretch>
            <a:fillRect/>
          </a:stretch>
        </p:blipFill>
        <p:spPr>
          <a:xfrm>
            <a:off x="5056653" y="4547717"/>
            <a:ext cx="8174691" cy="1191565"/>
          </a:xfrm>
          <a:prstGeom prst="rect">
            <a:avLst/>
          </a:prstGeom>
        </p:spPr>
      </p:pic>
      <p:pic>
        <p:nvPicPr>
          <p:cNvPr id="3" name="Picture 2"/>
          <p:cNvPicPr>
            <a:picLocks noChangeAspect="1"/>
          </p:cNvPicPr>
          <p:nvPr/>
        </p:nvPicPr>
        <p:blipFill rotWithShape="1">
          <a:blip r:embed="rId5"/>
          <a:srcRect t="26762" b="26305"/>
          <a:stretch/>
        </p:blipFill>
        <p:spPr>
          <a:xfrm>
            <a:off x="9103699" y="6323546"/>
            <a:ext cx="4713901" cy="1407886"/>
          </a:xfrm>
          <a:prstGeom prst="rect">
            <a:avLst/>
          </a:prstGeom>
        </p:spPr>
      </p:pic>
      <p:pic>
        <p:nvPicPr>
          <p:cNvPr id="4" name="Picture 3"/>
          <p:cNvPicPr>
            <a:picLocks noChangeAspect="1"/>
          </p:cNvPicPr>
          <p:nvPr/>
        </p:nvPicPr>
        <p:blipFill>
          <a:blip r:embed="rId6"/>
          <a:stretch>
            <a:fillRect/>
          </a:stretch>
        </p:blipFill>
        <p:spPr>
          <a:xfrm>
            <a:off x="4413567" y="6446464"/>
            <a:ext cx="3933825" cy="1162050"/>
          </a:xfrm>
          <a:prstGeom prst="rect">
            <a:avLst/>
          </a:prstGeom>
        </p:spPr>
      </p:pic>
    </p:spTree>
    <p:extLst>
      <p:ext uri="{BB962C8B-B14F-4D97-AF65-F5344CB8AC3E}">
        <p14:creationId xmlns:p14="http://schemas.microsoft.com/office/powerpoint/2010/main" val="32652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0" y="12685"/>
            <a:ext cx="18288000" cy="10304799"/>
          </a:xfrm>
          <a:prstGeom prst="rect">
            <a:avLst/>
          </a:prstGeom>
          <a:noFill/>
          <a:ln>
            <a:noFill/>
          </a:ln>
        </p:spPr>
      </p:pic>
      <p:sp>
        <p:nvSpPr>
          <p:cNvPr id="106" name="Google Shape;106;p15"/>
          <p:cNvSpPr txBox="1"/>
          <p:nvPr/>
        </p:nvSpPr>
        <p:spPr>
          <a:xfrm>
            <a:off x="1705969" y="8061130"/>
            <a:ext cx="4090490" cy="1114921"/>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100" b="0" i="0" u="none" strike="noStrike" cap="none" dirty="0">
                <a:solidFill>
                  <a:srgbClr val="FFFFFF"/>
                </a:solidFill>
                <a:latin typeface="Lato"/>
                <a:ea typeface="Lato"/>
                <a:cs typeface="Lato"/>
                <a:sym typeface="Lato"/>
              </a:rPr>
              <a:t>Art Deco is an aesthetic and architectural style that became popular in the 1920s and 30s.</a:t>
            </a:r>
            <a:endParaRPr dirty="0"/>
          </a:p>
        </p:txBody>
      </p:sp>
      <p:sp>
        <p:nvSpPr>
          <p:cNvPr id="108" name="Google Shape;108;p15"/>
          <p:cNvSpPr txBox="1"/>
          <p:nvPr/>
        </p:nvSpPr>
        <p:spPr>
          <a:xfrm>
            <a:off x="6529615" y="8062508"/>
            <a:ext cx="4546689" cy="1114921"/>
          </a:xfrm>
          <a:prstGeom prst="rect">
            <a:avLst/>
          </a:prstGeom>
          <a:noFill/>
          <a:ln>
            <a:noFill/>
          </a:ln>
        </p:spPr>
        <p:txBody>
          <a:bodyPr spcFirstLastPara="1" wrap="square" lIns="0" tIns="0" rIns="0" bIns="0" anchor="t" anchorCtr="0">
            <a:spAutoFit/>
          </a:bodyPr>
          <a:lstStyle/>
          <a:p>
            <a:pPr lvl="0" algn="ctr">
              <a:lnSpc>
                <a:spcPct val="115000"/>
              </a:lnSpc>
            </a:pPr>
            <a:r>
              <a:rPr lang="en-US" sz="2100" dirty="0">
                <a:solidFill>
                  <a:srgbClr val="FFFFFF"/>
                </a:solidFill>
                <a:latin typeface="Lato"/>
                <a:ea typeface="Lato"/>
                <a:cs typeface="Lato"/>
                <a:sym typeface="Lato"/>
              </a:rPr>
              <a:t>It is a creative form that emerged during the machine age, and used those technologies in an artistic way.</a:t>
            </a:r>
            <a:endParaRPr dirty="0"/>
          </a:p>
        </p:txBody>
      </p:sp>
      <p:sp>
        <p:nvSpPr>
          <p:cNvPr id="110" name="Google Shape;110;p15"/>
          <p:cNvSpPr txBox="1"/>
          <p:nvPr/>
        </p:nvSpPr>
        <p:spPr>
          <a:xfrm>
            <a:off x="12575356" y="8136544"/>
            <a:ext cx="3859143" cy="1114921"/>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100" b="0" i="0" u="none" strike="noStrike" cap="none" dirty="0">
                <a:solidFill>
                  <a:srgbClr val="FFFFFF"/>
                </a:solidFill>
                <a:latin typeface="Lato"/>
                <a:ea typeface="Lato"/>
                <a:cs typeface="Lato"/>
                <a:sym typeface="Lato"/>
              </a:rPr>
              <a:t>It was influenced by many different time periods and global cultures.</a:t>
            </a:r>
            <a:endParaRPr dirty="0"/>
          </a:p>
        </p:txBody>
      </p:sp>
      <p:sp>
        <p:nvSpPr>
          <p:cNvPr id="111" name="Google Shape;111;p15"/>
          <p:cNvSpPr txBox="1"/>
          <p:nvPr/>
        </p:nvSpPr>
        <p:spPr>
          <a:xfrm>
            <a:off x="4425914" y="1323245"/>
            <a:ext cx="9475909" cy="162506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800" b="0" i="0" u="none" strike="noStrike" cap="none" dirty="0">
                <a:solidFill>
                  <a:srgbClr val="EDBD4E"/>
                </a:solidFill>
                <a:latin typeface="Abril Fatface"/>
                <a:ea typeface="Abril Fatface"/>
                <a:cs typeface="Abril Fatface"/>
                <a:sym typeface="Abril Fatface"/>
              </a:rPr>
              <a:t>What is Art Deco?</a:t>
            </a:r>
            <a:endParaRPr dirty="0"/>
          </a:p>
        </p:txBody>
      </p:sp>
      <p:pic>
        <p:nvPicPr>
          <p:cNvPr id="10" name="Google Shape;313;p5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73092" y="5014213"/>
            <a:ext cx="3402144" cy="2933368"/>
          </a:xfrm>
          <a:prstGeom prst="rect">
            <a:avLst/>
          </a:prstGeom>
          <a:noFill/>
          <a:ln w="9525" cap="flat" cmpd="sng">
            <a:solidFill>
              <a:srgbClr val="D9D9D9"/>
            </a:solidFill>
            <a:prstDash val="solid"/>
            <a:round/>
            <a:headEnd type="none" w="sm" len="sm"/>
            <a:tailEnd type="none" w="sm" len="sm"/>
          </a:ln>
        </p:spPr>
      </p:pic>
      <p:pic>
        <p:nvPicPr>
          <p:cNvPr id="2052" name="Picture 4" descr="Art Deco Architecture: Everything You Need to Know | Architectural Digest"/>
          <p:cNvPicPr>
            <a:picLocks noChangeAspect="1" noChangeArrowheads="1"/>
          </p:cNvPicPr>
          <p:nvPr/>
        </p:nvPicPr>
        <p:blipFill rotWithShape="1">
          <a:blip r:embed="rId5">
            <a:extLst>
              <a:ext uri="{28A0092B-C50C-407E-A947-70E740481C1C}">
                <a14:useLocalDpi xmlns:a14="http://schemas.microsoft.com/office/drawing/2010/main" val="0"/>
              </a:ext>
            </a:extLst>
          </a:blip>
          <a:srcRect b="8752"/>
          <a:stretch/>
        </p:blipFill>
        <p:spPr bwMode="auto">
          <a:xfrm>
            <a:off x="2800674" y="4990123"/>
            <a:ext cx="2178353" cy="29815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olden Gate, located at 41-00 43rd Avenue, in Sunnyside, Queens | Art  deco, Art deco architecture, Art deco new y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8483" y="5034173"/>
            <a:ext cx="3392029" cy="2937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959043" y="262131"/>
            <a:ext cx="6001315" cy="9714383"/>
          </a:xfrm>
          <a:prstGeom prst="rect">
            <a:avLst/>
          </a:prstGeom>
          <a:noFill/>
          <a:ln>
            <a:noFill/>
          </a:ln>
        </p:spPr>
      </p:pic>
      <p:pic>
        <p:nvPicPr>
          <p:cNvPr id="1026" name="Picture 2" descr="Paris 1925 Exposition Internationale Des Arts by Bonfils Original Vintage  French Art Deco Advertisement Stone Lithograph Poster Linen Back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934" y="1173711"/>
            <a:ext cx="5372526" cy="829783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11;p15"/>
          <p:cNvSpPr txBox="1"/>
          <p:nvPr/>
        </p:nvSpPr>
        <p:spPr>
          <a:xfrm>
            <a:off x="7858927" y="1105471"/>
            <a:ext cx="9475909"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0" i="0" u="none" strike="noStrike" cap="none" dirty="0">
                <a:solidFill>
                  <a:srgbClr val="EDBD4E"/>
                </a:solidFill>
                <a:latin typeface="Abril Fatface"/>
                <a:ea typeface="Abril Fatface"/>
                <a:cs typeface="Abril Fatface"/>
                <a:sym typeface="Abril Fatface"/>
              </a:rPr>
              <a:t>Art Deco’s Origins</a:t>
            </a:r>
            <a:endParaRPr sz="1000" dirty="0"/>
          </a:p>
        </p:txBody>
      </p:sp>
      <p:sp>
        <p:nvSpPr>
          <p:cNvPr id="9" name="Google Shape;125;p17"/>
          <p:cNvSpPr txBox="1"/>
          <p:nvPr/>
        </p:nvSpPr>
        <p:spPr>
          <a:xfrm>
            <a:off x="7615451" y="2856069"/>
            <a:ext cx="9294123" cy="5961632"/>
          </a:xfrm>
          <a:prstGeom prst="rect">
            <a:avLst/>
          </a:prstGeom>
          <a:noFill/>
          <a:ln>
            <a:noFill/>
          </a:ln>
        </p:spPr>
        <p:txBody>
          <a:bodyPr spcFirstLastPara="1" wrap="square" lIns="0" tIns="0" rIns="0" bIns="0" anchor="t" anchorCtr="0">
            <a:spAutoFit/>
          </a:bodyPr>
          <a:lstStyle/>
          <a:p>
            <a:pPr marL="342900" lvl="0" indent="-342900" algn="ctr">
              <a:lnSpc>
                <a:spcPct val="130000"/>
              </a:lnSpc>
              <a:buFont typeface="Arial" panose="020B0604020202020204" pitchFamily="34" charset="0"/>
              <a:buChar char="•"/>
            </a:pPr>
            <a:r>
              <a:rPr lang="en-US" sz="3200" dirty="0">
                <a:solidFill>
                  <a:srgbClr val="FFFFFF"/>
                </a:solidFill>
                <a:latin typeface="Lato"/>
                <a:ea typeface="Lato"/>
                <a:cs typeface="Lato"/>
                <a:sym typeface="Lato"/>
              </a:rPr>
              <a:t>• Art Deco was first displayed to the world at the 1925 Paris World’s Fair</a:t>
            </a:r>
          </a:p>
          <a:p>
            <a:pPr marL="342900" lvl="0" indent="-342900" algn="ctr">
              <a:lnSpc>
                <a:spcPct val="130000"/>
              </a:lnSpc>
              <a:buFont typeface="Arial" panose="020B0604020202020204" pitchFamily="34" charset="0"/>
              <a:buChar char="•"/>
            </a:pPr>
            <a:r>
              <a:rPr lang="en-US" sz="3200" dirty="0">
                <a:solidFill>
                  <a:srgbClr val="FFFFFF"/>
                </a:solidFill>
                <a:latin typeface="Lato"/>
                <a:ea typeface="Lato"/>
                <a:cs typeface="Lato"/>
                <a:sym typeface="Lato"/>
              </a:rPr>
              <a:t>• The World’s Fair showed off new technologies, designs, and ideas to visitors from around the world</a:t>
            </a:r>
          </a:p>
          <a:p>
            <a:pPr marL="342900" indent="-342900" algn="ctr">
              <a:lnSpc>
                <a:spcPct val="130000"/>
              </a:lnSpc>
              <a:buFont typeface="Arial" panose="020B0604020202020204" pitchFamily="34" charset="0"/>
              <a:buChar char="•"/>
            </a:pPr>
            <a:r>
              <a:rPr lang="en-US" sz="3200" dirty="0">
                <a:solidFill>
                  <a:srgbClr val="FFFFFF"/>
                </a:solidFill>
                <a:latin typeface="Lato"/>
                <a:ea typeface="Lato"/>
                <a:cs typeface="Lato"/>
                <a:sym typeface="Lato"/>
              </a:rPr>
              <a:t>• The new “modern” designs showed off here were later named after the exhibit itself, the Exposition </a:t>
            </a:r>
            <a:r>
              <a:rPr lang="en-US" sz="3200" dirty="0" err="1">
                <a:solidFill>
                  <a:srgbClr val="FFFFFF"/>
                </a:solidFill>
                <a:latin typeface="Lato"/>
                <a:ea typeface="Lato"/>
                <a:cs typeface="Lato"/>
                <a:sym typeface="Lato"/>
              </a:rPr>
              <a:t>Internationale</a:t>
            </a:r>
            <a:r>
              <a:rPr lang="en-US" sz="3200" dirty="0">
                <a:solidFill>
                  <a:srgbClr val="FFFFFF"/>
                </a:solidFill>
                <a:latin typeface="Lato"/>
                <a:ea typeface="Lato"/>
                <a:cs typeface="Lato"/>
                <a:sym typeface="Lato"/>
              </a:rPr>
              <a:t> des </a:t>
            </a:r>
            <a:r>
              <a:rPr lang="en-US" sz="3200" dirty="0">
                <a:solidFill>
                  <a:srgbClr val="FF0000"/>
                </a:solidFill>
                <a:latin typeface="Lato"/>
                <a:ea typeface="Lato"/>
                <a:cs typeface="Lato"/>
                <a:sym typeface="Lato"/>
              </a:rPr>
              <a:t>Art</a:t>
            </a:r>
            <a:r>
              <a:rPr lang="en-US" sz="3200" dirty="0">
                <a:solidFill>
                  <a:srgbClr val="FFFFFF"/>
                </a:solidFill>
                <a:latin typeface="Lato"/>
                <a:ea typeface="Lato"/>
                <a:cs typeface="Lato"/>
                <a:sym typeface="Lato"/>
              </a:rPr>
              <a:t>s </a:t>
            </a:r>
            <a:r>
              <a:rPr lang="en-US" sz="3200" dirty="0" err="1">
                <a:solidFill>
                  <a:srgbClr val="FF0000"/>
                </a:solidFill>
                <a:latin typeface="Lato"/>
                <a:ea typeface="Lato"/>
                <a:cs typeface="Lato"/>
                <a:sym typeface="Lato"/>
              </a:rPr>
              <a:t>Deco</a:t>
            </a:r>
            <a:r>
              <a:rPr lang="en-US" sz="3200" dirty="0" err="1">
                <a:solidFill>
                  <a:srgbClr val="FFFFFF"/>
                </a:solidFill>
                <a:latin typeface="Lato"/>
                <a:ea typeface="Lato"/>
                <a:cs typeface="Lato"/>
                <a:sym typeface="Lato"/>
              </a:rPr>
              <a:t>ratifs</a:t>
            </a:r>
            <a:endParaRPr lang="en-US" sz="3200" dirty="0">
              <a:solidFill>
                <a:srgbClr val="FFFFFF"/>
              </a:solidFill>
              <a:latin typeface="Lato"/>
              <a:ea typeface="Lato"/>
              <a:cs typeface="Lato"/>
              <a:sym typeface="Lato"/>
            </a:endParaRPr>
          </a:p>
          <a:p>
            <a:pPr marL="342900" lvl="0" indent="-342900" algn="ctr">
              <a:lnSpc>
                <a:spcPct val="130000"/>
              </a:lnSpc>
              <a:buFont typeface="Arial" panose="020B0604020202020204" pitchFamily="34" charset="0"/>
              <a:buChar char="•"/>
            </a:pPr>
            <a:endParaRPr lang="en-US" sz="2100" dirty="0">
              <a:solidFill>
                <a:srgbClr val="FFFFFF"/>
              </a:solidFill>
              <a:latin typeface="Lato"/>
              <a:ea typeface="Lato"/>
              <a:cs typeface="Lato"/>
              <a:sym typeface="Lato"/>
            </a:endParaRPr>
          </a:p>
          <a:p>
            <a:pPr marL="342900" lvl="0" indent="-342900" algn="ctr">
              <a:lnSpc>
                <a:spcPct val="130000"/>
              </a:lnSpc>
              <a:buFont typeface="Arial" panose="020B0604020202020204" pitchFamily="34" charset="0"/>
              <a:buChar char="•"/>
            </a:pPr>
            <a:endParaRPr lang="en-US" sz="2100" dirty="0">
              <a:solidFill>
                <a:srgbClr val="FFFFFF"/>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pic>
        <p:nvPicPr>
          <p:cNvPr id="154" name="Google Shape;154;p19"/>
          <p:cNvPicPr preferRelativeResize="0"/>
          <p:nvPr/>
        </p:nvPicPr>
        <p:blipFill>
          <a:blip r:embed="rId3">
            <a:alphaModFix/>
          </a:blip>
          <a:stretch>
            <a:fillRect/>
          </a:stretch>
        </p:blipFill>
        <p:spPr>
          <a:xfrm>
            <a:off x="0" y="1448287"/>
            <a:ext cx="18288000" cy="8780697"/>
          </a:xfrm>
          <a:prstGeom prst="rect">
            <a:avLst/>
          </a:prstGeom>
          <a:noFill/>
          <a:ln>
            <a:noFill/>
          </a:ln>
        </p:spPr>
      </p:pic>
      <p:sp>
        <p:nvSpPr>
          <p:cNvPr id="141" name="Google Shape;141;p19"/>
          <p:cNvSpPr txBox="1"/>
          <p:nvPr/>
        </p:nvSpPr>
        <p:spPr>
          <a:xfrm>
            <a:off x="1028700" y="82233"/>
            <a:ext cx="16230600" cy="121879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6600" b="0" i="0" u="none" strike="noStrike" cap="none" dirty="0">
                <a:solidFill>
                  <a:srgbClr val="EDBD4E"/>
                </a:solidFill>
                <a:latin typeface="Abril Fatface"/>
                <a:ea typeface="Abril Fatface"/>
                <a:cs typeface="Abril Fatface"/>
                <a:sym typeface="Abril Fatface"/>
              </a:rPr>
              <a:t>An Era of Skyscrapers</a:t>
            </a:r>
            <a:endParaRPr sz="1050" dirty="0"/>
          </a:p>
        </p:txBody>
      </p:sp>
      <p:sp>
        <p:nvSpPr>
          <p:cNvPr id="144" name="Google Shape;144;p19"/>
          <p:cNvSpPr txBox="1"/>
          <p:nvPr/>
        </p:nvSpPr>
        <p:spPr>
          <a:xfrm>
            <a:off x="1388501" y="9197554"/>
            <a:ext cx="1940700" cy="559961"/>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799" b="0" i="0" u="none" strike="noStrike" cap="none" dirty="0">
                <a:solidFill>
                  <a:srgbClr val="EDBD4E"/>
                </a:solidFill>
                <a:latin typeface="Abril Fatface"/>
                <a:ea typeface="Abril Fatface"/>
                <a:cs typeface="Abril Fatface"/>
                <a:sym typeface="Abril Fatface"/>
              </a:rPr>
              <a:t>1931</a:t>
            </a:r>
            <a:endParaRPr dirty="0"/>
          </a:p>
        </p:txBody>
      </p:sp>
      <p:sp>
        <p:nvSpPr>
          <p:cNvPr id="145" name="Google Shape;145;p19"/>
          <p:cNvSpPr txBox="1"/>
          <p:nvPr/>
        </p:nvSpPr>
        <p:spPr>
          <a:xfrm>
            <a:off x="5216957" y="2145084"/>
            <a:ext cx="3364925" cy="6401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200" b="0" i="0" u="none" strike="noStrike" cap="none" dirty="0">
                <a:solidFill>
                  <a:srgbClr val="EDBD4E"/>
                </a:solidFill>
                <a:latin typeface="Abril Fatface"/>
                <a:ea typeface="Abril Fatface"/>
                <a:cs typeface="Abril Fatface"/>
                <a:sym typeface="Abril Fatface"/>
              </a:rPr>
              <a:t>Chrysler Building</a:t>
            </a:r>
            <a:endParaRPr dirty="0"/>
          </a:p>
        </p:txBody>
      </p:sp>
      <p:sp>
        <p:nvSpPr>
          <p:cNvPr id="147" name="Google Shape;147;p19"/>
          <p:cNvSpPr txBox="1"/>
          <p:nvPr/>
        </p:nvSpPr>
        <p:spPr>
          <a:xfrm>
            <a:off x="5929046" y="9201795"/>
            <a:ext cx="1940743" cy="559961"/>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799" b="0" i="0" u="none" strike="noStrike" cap="none" dirty="0">
                <a:solidFill>
                  <a:srgbClr val="EDBD4E"/>
                </a:solidFill>
                <a:latin typeface="Abril Fatface"/>
                <a:ea typeface="Abril Fatface"/>
                <a:cs typeface="Abril Fatface"/>
                <a:sym typeface="Abril Fatface"/>
              </a:rPr>
              <a:t>1930</a:t>
            </a:r>
            <a:endParaRPr dirty="0"/>
          </a:p>
        </p:txBody>
      </p:sp>
      <p:sp>
        <p:nvSpPr>
          <p:cNvPr id="148" name="Google Shape;148;p19"/>
          <p:cNvSpPr txBox="1"/>
          <p:nvPr/>
        </p:nvSpPr>
        <p:spPr>
          <a:xfrm>
            <a:off x="9706095" y="1824995"/>
            <a:ext cx="3364925" cy="128035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200" b="0" i="0" u="none" strike="noStrike" cap="none" dirty="0">
                <a:solidFill>
                  <a:srgbClr val="EDBD4E"/>
                </a:solidFill>
                <a:latin typeface="Abril Fatface"/>
                <a:ea typeface="Abril Fatface"/>
                <a:cs typeface="Abril Fatface"/>
                <a:sym typeface="Abril Fatface"/>
              </a:rPr>
              <a:t>Rockefeller Center</a:t>
            </a:r>
            <a:endParaRPr dirty="0"/>
          </a:p>
        </p:txBody>
      </p:sp>
      <p:sp>
        <p:nvSpPr>
          <p:cNvPr id="150" name="Google Shape;150;p19"/>
          <p:cNvSpPr txBox="1"/>
          <p:nvPr/>
        </p:nvSpPr>
        <p:spPr>
          <a:xfrm>
            <a:off x="10533654" y="9197553"/>
            <a:ext cx="1794846" cy="559961"/>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799" b="0" i="0" u="none" strike="noStrike" cap="none" dirty="0">
                <a:solidFill>
                  <a:srgbClr val="EDBD4E"/>
                </a:solidFill>
                <a:latin typeface="Abril Fatface"/>
                <a:ea typeface="Abril Fatface"/>
                <a:cs typeface="Abril Fatface"/>
                <a:sym typeface="Abril Fatface"/>
              </a:rPr>
              <a:t>1931-1939</a:t>
            </a:r>
            <a:endParaRPr dirty="0"/>
          </a:p>
        </p:txBody>
      </p:sp>
      <p:sp>
        <p:nvSpPr>
          <p:cNvPr id="151" name="Google Shape;151;p19"/>
          <p:cNvSpPr txBox="1"/>
          <p:nvPr/>
        </p:nvSpPr>
        <p:spPr>
          <a:xfrm>
            <a:off x="14334778" y="2145084"/>
            <a:ext cx="3364925" cy="6401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200" b="0" i="0" u="none" strike="noStrike" cap="none" dirty="0">
                <a:solidFill>
                  <a:srgbClr val="EDBD4E"/>
                </a:solidFill>
                <a:latin typeface="Abril Fatface"/>
                <a:ea typeface="Abril Fatface"/>
                <a:cs typeface="Abril Fatface"/>
                <a:sym typeface="Abril Fatface"/>
              </a:rPr>
              <a:t>One Wall Street</a:t>
            </a:r>
            <a:endParaRPr dirty="0"/>
          </a:p>
        </p:txBody>
      </p:sp>
      <p:sp>
        <p:nvSpPr>
          <p:cNvPr id="153" name="Google Shape;153;p19"/>
          <p:cNvSpPr txBox="1"/>
          <p:nvPr/>
        </p:nvSpPr>
        <p:spPr>
          <a:xfrm>
            <a:off x="14935000" y="9217703"/>
            <a:ext cx="1940743" cy="559961"/>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799" b="0" i="0" u="none" strike="noStrike" cap="none" dirty="0">
                <a:solidFill>
                  <a:srgbClr val="EDBD4E"/>
                </a:solidFill>
                <a:latin typeface="Abril Fatface"/>
                <a:ea typeface="Abril Fatface"/>
                <a:cs typeface="Abril Fatface"/>
                <a:sym typeface="Abril Fatface"/>
              </a:rPr>
              <a:t>1931</a:t>
            </a:r>
            <a:endParaRPr dirty="0"/>
          </a:p>
        </p:txBody>
      </p:sp>
      <p:pic>
        <p:nvPicPr>
          <p:cNvPr id="3076" name="Picture 4" descr="Empire State Building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73" y="3335450"/>
            <a:ext cx="3710757" cy="5570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993910" y="3335450"/>
            <a:ext cx="3811017" cy="5399117"/>
          </a:xfrm>
          <a:prstGeom prst="rect">
            <a:avLst/>
          </a:prstGeom>
        </p:spPr>
      </p:pic>
      <p:sp>
        <p:nvSpPr>
          <p:cNvPr id="21" name="Google Shape;145;p19"/>
          <p:cNvSpPr txBox="1"/>
          <p:nvPr/>
        </p:nvSpPr>
        <p:spPr>
          <a:xfrm>
            <a:off x="467357" y="1815449"/>
            <a:ext cx="3710757" cy="128035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200" b="0" i="0" u="none" strike="noStrike" cap="none" dirty="0">
                <a:solidFill>
                  <a:srgbClr val="EDBD4E"/>
                </a:solidFill>
                <a:latin typeface="Abril Fatface"/>
                <a:ea typeface="Abril Fatface"/>
                <a:cs typeface="Abril Fatface"/>
                <a:sym typeface="Abril Fatface"/>
              </a:rPr>
              <a:t>Empire State</a:t>
            </a:r>
          </a:p>
          <a:p>
            <a:pPr marL="0" marR="0" lvl="0" indent="0" algn="ctr" rtl="0">
              <a:lnSpc>
                <a:spcPct val="130000"/>
              </a:lnSpc>
              <a:spcBef>
                <a:spcPts val="0"/>
              </a:spcBef>
              <a:spcAft>
                <a:spcPts val="0"/>
              </a:spcAft>
              <a:buNone/>
            </a:pPr>
            <a:r>
              <a:rPr lang="en-US" sz="3200" dirty="0">
                <a:solidFill>
                  <a:srgbClr val="EDBD4E"/>
                </a:solidFill>
                <a:latin typeface="Abril Fatface"/>
                <a:sym typeface="Abril Fatface"/>
              </a:rPr>
              <a:t>Building</a:t>
            </a:r>
            <a:endParaRPr dirty="0"/>
          </a:p>
        </p:txBody>
      </p:sp>
      <p:pic>
        <p:nvPicPr>
          <p:cNvPr id="3080" name="Picture 8" descr="Rockefeller Center | Fifth Aven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4607" y="3335450"/>
            <a:ext cx="3692941" cy="554076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One Wall Street Becomes Condos - The New York Times"/>
          <p:cNvPicPr>
            <a:picLocks noChangeAspect="1" noChangeArrowheads="1"/>
          </p:cNvPicPr>
          <p:nvPr/>
        </p:nvPicPr>
        <p:blipFill rotWithShape="1">
          <a:blip r:embed="rId7">
            <a:extLst>
              <a:ext uri="{28A0092B-C50C-407E-A947-70E740481C1C}">
                <a14:useLocalDpi xmlns:a14="http://schemas.microsoft.com/office/drawing/2010/main" val="0"/>
              </a:ext>
            </a:extLst>
          </a:blip>
          <a:srcRect t="14989"/>
          <a:stretch/>
        </p:blipFill>
        <p:spPr bwMode="auto">
          <a:xfrm>
            <a:off x="14057228" y="3335450"/>
            <a:ext cx="3696288" cy="5495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BD4E"/>
        </a:solidFill>
        <a:effectLst/>
      </p:bgPr>
    </p:bg>
    <p:spTree>
      <p:nvGrpSpPr>
        <p:cNvPr id="1" name="Shape 115"/>
        <p:cNvGrpSpPr/>
        <p:nvPr/>
      </p:nvGrpSpPr>
      <p:grpSpPr>
        <a:xfrm>
          <a:off x="0" y="0"/>
          <a:ext cx="0" cy="0"/>
          <a:chOff x="0" y="0"/>
          <a:chExt cx="0" cy="0"/>
        </a:xfrm>
      </p:grpSpPr>
      <p:pic>
        <p:nvPicPr>
          <p:cNvPr id="116" name="Google Shape;116;p16"/>
          <p:cNvPicPr preferRelativeResize="0"/>
          <p:nvPr/>
        </p:nvPicPr>
        <p:blipFill>
          <a:blip r:embed="rId3">
            <a:alphaModFix/>
          </a:blip>
          <a:stretch>
            <a:fillRect/>
          </a:stretch>
        </p:blipFill>
        <p:spPr>
          <a:xfrm>
            <a:off x="265750" y="158125"/>
            <a:ext cx="17756549" cy="9970750"/>
          </a:xfrm>
          <a:prstGeom prst="rect">
            <a:avLst/>
          </a:prstGeom>
          <a:noFill/>
          <a:ln>
            <a:noFill/>
          </a:ln>
        </p:spPr>
      </p:pic>
      <p:sp>
        <p:nvSpPr>
          <p:cNvPr id="117" name="Google Shape;117;p16"/>
          <p:cNvSpPr txBox="1"/>
          <p:nvPr/>
        </p:nvSpPr>
        <p:spPr>
          <a:xfrm>
            <a:off x="1348050" y="3074409"/>
            <a:ext cx="15591900" cy="39630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584" b="0" i="0" u="none" strike="noStrike" cap="none" dirty="0">
                <a:solidFill>
                  <a:srgbClr val="000000"/>
                </a:solidFill>
                <a:latin typeface="Diplomata SC"/>
                <a:ea typeface="Diplomata SC"/>
                <a:cs typeface="Diplomata SC"/>
                <a:sym typeface="Diplomata SC"/>
              </a:rPr>
              <a:t>Vocabulary &amp; Features</a:t>
            </a:r>
          </a:p>
          <a:p>
            <a:pPr marL="0" marR="0" lvl="0" indent="0" algn="ctr" rtl="0">
              <a:lnSpc>
                <a:spcPct val="100000"/>
              </a:lnSpc>
              <a:spcBef>
                <a:spcPts val="0"/>
              </a:spcBef>
              <a:spcAft>
                <a:spcPts val="0"/>
              </a:spcAft>
              <a:buNone/>
            </a:pPr>
            <a:r>
              <a:rPr lang="en-US" sz="8584" dirty="0">
                <a:latin typeface="Diplomata SC"/>
                <a:sym typeface="Diplomata SC"/>
              </a:rPr>
              <a:t>Of Art Deco</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329938" y="1291472"/>
            <a:ext cx="11651529" cy="7777114"/>
          </a:xfrm>
          <a:prstGeom prst="rect">
            <a:avLst/>
          </a:prstGeom>
          <a:noFill/>
          <a:ln>
            <a:noFill/>
          </a:ln>
        </p:spPr>
      </p:pic>
      <p:sp>
        <p:nvSpPr>
          <p:cNvPr id="132" name="Google Shape;132;p18"/>
          <p:cNvSpPr txBox="1"/>
          <p:nvPr/>
        </p:nvSpPr>
        <p:spPr>
          <a:xfrm>
            <a:off x="11498148" y="4354671"/>
            <a:ext cx="7023479" cy="13540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Massing</a:t>
            </a:r>
            <a:endParaRPr dirty="0"/>
          </a:p>
        </p:txBody>
      </p:sp>
      <p:pic>
        <p:nvPicPr>
          <p:cNvPr id="3076" name="Picture 4" descr="Art Deco Buildings From Around the World - WorldAtlas">
            <a:extLst>
              <a:ext uri="{FF2B5EF4-FFF2-40B4-BE49-F238E27FC236}">
                <a16:creationId xmlns:a16="http://schemas.microsoft.com/office/drawing/2014/main" id="{BD89178D-6561-9617-B5A4-CD9575324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58" y="1658565"/>
            <a:ext cx="10477500" cy="699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04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9444250" y="517300"/>
            <a:ext cx="7519917" cy="9252400"/>
          </a:xfrm>
          <a:prstGeom prst="rect">
            <a:avLst/>
          </a:prstGeom>
          <a:noFill/>
          <a:ln>
            <a:noFill/>
          </a:ln>
        </p:spPr>
      </p:pic>
      <p:sp>
        <p:nvSpPr>
          <p:cNvPr id="132" name="Google Shape;132;p18"/>
          <p:cNvSpPr txBox="1"/>
          <p:nvPr/>
        </p:nvSpPr>
        <p:spPr>
          <a:xfrm>
            <a:off x="1288008" y="3107249"/>
            <a:ext cx="7023479" cy="40622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799" b="0" i="0" u="none" strike="noStrike" cap="none" dirty="0">
                <a:solidFill>
                  <a:srgbClr val="EDBD4E"/>
                </a:solidFill>
                <a:latin typeface="Abril Fatface"/>
                <a:ea typeface="Abril Fatface"/>
                <a:cs typeface="Abril Fatface"/>
                <a:sym typeface="Abril Fatface"/>
              </a:rPr>
              <a:t>Wide bases and narrow tops</a:t>
            </a:r>
            <a:endParaRPr dirty="0"/>
          </a:p>
        </p:txBody>
      </p:sp>
      <p:pic>
        <p:nvPicPr>
          <p:cNvPr id="9" name="Google Shape;356;p5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79839" y="805218"/>
            <a:ext cx="6647600" cy="86663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9652000" y="517300"/>
            <a:ext cx="7312167" cy="9252400"/>
          </a:xfrm>
          <a:prstGeom prst="rect">
            <a:avLst/>
          </a:prstGeom>
          <a:noFill/>
          <a:ln>
            <a:noFill/>
          </a:ln>
        </p:spPr>
      </p:pic>
      <p:sp>
        <p:nvSpPr>
          <p:cNvPr id="132" name="Google Shape;132;p18"/>
          <p:cNvSpPr txBox="1"/>
          <p:nvPr/>
        </p:nvSpPr>
        <p:spPr>
          <a:xfrm>
            <a:off x="1572488" y="3635569"/>
            <a:ext cx="7023479" cy="2708177"/>
          </a:xfrm>
          <a:prstGeom prst="rect">
            <a:avLst/>
          </a:prstGeom>
          <a:noFill/>
          <a:ln>
            <a:noFill/>
          </a:ln>
        </p:spPr>
        <p:txBody>
          <a:bodyPr spcFirstLastPara="1" wrap="square" lIns="0" tIns="0" rIns="0" bIns="0" anchor="t" anchorCtr="0">
            <a:spAutoFit/>
          </a:bodyPr>
          <a:lstStyle/>
          <a:p>
            <a:pPr lvl="0" algn="ctr"/>
            <a:r>
              <a:rPr lang="en-US" sz="8799" dirty="0">
                <a:solidFill>
                  <a:srgbClr val="EDBD4E"/>
                </a:solidFill>
                <a:latin typeface="Abril Fatface"/>
                <a:ea typeface="Abril Fatface"/>
                <a:cs typeface="Abril Fatface"/>
                <a:sym typeface="Abril Fatface"/>
              </a:rPr>
              <a:t>Vertical </a:t>
            </a:r>
          </a:p>
          <a:p>
            <a:pPr lvl="0" algn="ctr"/>
            <a:r>
              <a:rPr lang="en-US" sz="8799" dirty="0">
                <a:solidFill>
                  <a:srgbClr val="EDBD4E"/>
                </a:solidFill>
                <a:latin typeface="Abril Fatface"/>
                <a:ea typeface="Abril Fatface"/>
                <a:cs typeface="Abril Fatface"/>
                <a:sym typeface="Abril Fatface"/>
              </a:rPr>
              <a:t>Accentuation</a:t>
            </a:r>
          </a:p>
        </p:txBody>
      </p:sp>
      <p:pic>
        <p:nvPicPr>
          <p:cNvPr id="1026" name="Picture 2" descr="Rockefeller Center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720" y="853440"/>
            <a:ext cx="6413499" cy="863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3403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1200</Words>
  <Application>Microsoft Office PowerPoint</Application>
  <PresentationFormat>Custom</PresentationFormat>
  <Paragraphs>116</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Abril Fatface</vt:lpstr>
      <vt:lpstr>Calibri</vt:lpstr>
      <vt:lpstr>Diplomata SC</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Sarah McCully</cp:lastModifiedBy>
  <cp:revision>32</cp:revision>
  <dcterms:modified xsi:type="dcterms:W3CDTF">2024-01-09T00:21:47Z</dcterms:modified>
</cp:coreProperties>
</file>